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Petrona Bold"/>
      <p:regular r:id="rId16"/>
    </p:embeddedFont>
    <p:embeddedFont>
      <p:font typeface="Petrona Bold"/>
      <p:regular r:id="rId17"/>
    </p:embeddedFont>
    <p:embeddedFont>
      <p:font typeface="Petrona Bold"/>
      <p:regular r:id="rId18"/>
    </p:embeddedFont>
    <p:embeddedFont>
      <p:font typeface="Petrona Bold"/>
      <p:regular r:id="rId19"/>
    </p:embeddedFont>
    <p:embeddedFont>
      <p:font typeface="Petrona Bold"/>
      <p:regular r:id="rId20"/>
    </p:embeddedFont>
    <p:embeddedFont>
      <p:font typeface="Petrona Bold"/>
      <p:regular r:id="rId21"/>
    </p:embeddedFont>
    <p:embeddedFont>
      <p:font typeface="Petrona Bold"/>
      <p:regular r:id="rId22"/>
    </p:embeddedFont>
    <p:embeddedFont>
      <p:font typeface="Petrona Bold"/>
      <p:regular r:id="rId23"/>
    </p:embeddedFont>
    <p:embeddedFont>
      <p:font typeface="Petrona Bold"/>
      <p:regular r:id="rId24"/>
    </p:embeddedFont>
    <p:embeddedFont>
      <p:font typeface="Petrona Bold"/>
      <p:regular r:id="rId25"/>
    </p:embeddedFont>
    <p:embeddedFont>
      <p:font typeface="Petrona Bold"/>
      <p:regular r:id="rId26"/>
    </p:embeddedFont>
    <p:embeddedFont>
      <p:font typeface="Petrona Bold"/>
      <p:regular r:id="rId27"/>
    </p:embeddedFont>
    <p:embeddedFont>
      <p:font typeface="Petrona Bold"/>
      <p:regular r:id="rId28"/>
    </p:embeddedFont>
    <p:embeddedFont>
      <p:font typeface="Petrona Bold"/>
      <p:regular r:id="rId29"/>
    </p:embeddedFont>
    <p:embeddedFont>
      <p:font typeface="Petrona Bold"/>
      <p:regular r:id="rId30"/>
    </p:embeddedFont>
    <p:embeddedFont>
      <p:font typeface="Petrona Bold"/>
      <p:regular r:id="rId31"/>
    </p:embeddedFont>
    <p:embeddedFont>
      <p:font typeface="Petrona Bold"/>
      <p:regular r:id="rId32"/>
    </p:embeddedFont>
    <p:embeddedFont>
      <p:font typeface="Petrona Bold"/>
      <p:regular r:id="rId33"/>
    </p:embeddedFont>
    <p:embeddedFont>
      <p:font typeface="Inter"/>
      <p:regular r:id="rId34"/>
    </p:embeddedFont>
    <p:embeddedFont>
      <p:font typeface="Inter"/>
      <p:regular r:id="rId35"/>
    </p:embeddedFont>
    <p:embeddedFont>
      <p:font typeface="Inter"/>
      <p:regular r:id="rId36"/>
    </p:embeddedFont>
    <p:embeddedFont>
      <p:font typeface="Inter"/>
      <p:regular r:id="rId37"/>
    </p:embeddedFont>
    <p:embeddedFont>
      <p:font typeface="Inter"/>
      <p:regular r:id="rId38"/>
    </p:embeddedFont>
    <p:embeddedFont>
      <p:font typeface="Inter"/>
      <p:regular r:id="rId3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 Id="rId24" Type="http://schemas.openxmlformats.org/officeDocument/2006/relationships/font" Target="fonts/font9.fntdata"/><Relationship Id="rId25" Type="http://schemas.openxmlformats.org/officeDocument/2006/relationships/font" Target="fonts/font10.fntdata"/><Relationship Id="rId26" Type="http://schemas.openxmlformats.org/officeDocument/2006/relationships/font" Target="fonts/font11.fntdata"/><Relationship Id="rId27" Type="http://schemas.openxmlformats.org/officeDocument/2006/relationships/font" Target="fonts/font12.fntdata"/><Relationship Id="rId28" Type="http://schemas.openxmlformats.org/officeDocument/2006/relationships/font" Target="fonts/font13.fntdata"/><Relationship Id="rId29" Type="http://schemas.openxmlformats.org/officeDocument/2006/relationships/font" Target="fonts/font14.fntdata"/><Relationship Id="rId30" Type="http://schemas.openxmlformats.org/officeDocument/2006/relationships/font" Target="fonts/font15.fntdata"/><Relationship Id="rId31" Type="http://schemas.openxmlformats.org/officeDocument/2006/relationships/font" Target="fonts/font16.fntdata"/><Relationship Id="rId32" Type="http://schemas.openxmlformats.org/officeDocument/2006/relationships/font" Target="fonts/font17.fntdata"/><Relationship Id="rId33" Type="http://schemas.openxmlformats.org/officeDocument/2006/relationships/font" Target="fonts/font18.fntdata"/><Relationship Id="rId34" Type="http://schemas.openxmlformats.org/officeDocument/2006/relationships/font" Target="fonts/font19.fntdata"/><Relationship Id="rId35" Type="http://schemas.openxmlformats.org/officeDocument/2006/relationships/font" Target="fonts/font20.fntdata"/><Relationship Id="rId36" Type="http://schemas.openxmlformats.org/officeDocument/2006/relationships/font" Target="fonts/font21.fntdata"/><Relationship Id="rId37" Type="http://schemas.openxmlformats.org/officeDocument/2006/relationships/font" Target="fonts/font22.fntdata"/><Relationship Id="rId38" Type="http://schemas.openxmlformats.org/officeDocument/2006/relationships/font" Target="fonts/font23.fntdata"/><Relationship Id="rId39" Type="http://schemas.openxmlformats.org/officeDocument/2006/relationships/font" Target="fonts/font2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878806"/>
            <a:ext cx="7415927" cy="4471988"/>
          </a:xfrm>
          <a:prstGeom prst="rect">
            <a:avLst/>
          </a:prstGeom>
          <a:noFill/>
          <a:ln/>
        </p:spPr>
        <p:txBody>
          <a:bodyPr wrap="square" lIns="0" tIns="0" rIns="0" bIns="0" rtlCol="0" anchor="t"/>
          <a:lstStyle/>
          <a:p>
            <a:pPr indent="0" marL="0">
              <a:lnSpc>
                <a:spcPts val="8800"/>
              </a:lnSpc>
              <a:buNone/>
            </a:pPr>
            <a:r>
              <a:rPr lang="en-US" sz="7000" b="1" dirty="0">
                <a:solidFill>
                  <a:srgbClr val="000000"/>
                </a:solidFill>
                <a:latin typeface="Petrona Bold" pitchFamily="34" charset="0"/>
                <a:ea typeface="Petrona Bold" pitchFamily="34" charset="-122"/>
                <a:cs typeface="Petrona Bold" pitchFamily="34" charset="-120"/>
              </a:rPr>
              <a:t>Customer Order Prediction: Detailed Project Report</a:t>
            </a:r>
            <a:endParaRPr lang="en-US" sz="7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41402"/>
          </a:xfrm>
          <a:prstGeom prst="rect">
            <a:avLst/>
          </a:prstGeom>
        </p:spPr>
      </p:pic>
      <p:sp>
        <p:nvSpPr>
          <p:cNvPr id="3" name="Text 0"/>
          <p:cNvSpPr/>
          <p:nvPr/>
        </p:nvSpPr>
        <p:spPr>
          <a:xfrm>
            <a:off x="739497" y="3391376"/>
            <a:ext cx="5547003" cy="693301"/>
          </a:xfrm>
          <a:prstGeom prst="rect">
            <a:avLst/>
          </a:prstGeom>
          <a:noFill/>
          <a:ln/>
        </p:spPr>
        <p:txBody>
          <a:bodyPr wrap="none" lIns="0" tIns="0" rIns="0" bIns="0" rtlCol="0" anchor="t"/>
          <a:lstStyle/>
          <a:p>
            <a:pPr indent="0" marL="0">
              <a:lnSpc>
                <a:spcPts val="5450"/>
              </a:lnSpc>
              <a:buNone/>
            </a:pPr>
            <a:r>
              <a:rPr lang="en-US" sz="4350" b="1" dirty="0">
                <a:solidFill>
                  <a:srgbClr val="000000"/>
                </a:solidFill>
                <a:latin typeface="Petrona Bold" pitchFamily="34" charset="0"/>
                <a:ea typeface="Petrona Bold" pitchFamily="34" charset="-122"/>
                <a:cs typeface="Petrona Bold" pitchFamily="34" charset="-120"/>
              </a:rPr>
              <a:t>Introduction</a:t>
            </a:r>
            <a:endParaRPr lang="en-US" sz="4350" dirty="0"/>
          </a:p>
        </p:txBody>
      </p:sp>
      <p:sp>
        <p:nvSpPr>
          <p:cNvPr id="4" name="Shape 1"/>
          <p:cNvSpPr/>
          <p:nvPr/>
        </p:nvSpPr>
        <p:spPr>
          <a:xfrm>
            <a:off x="739497" y="4639270"/>
            <a:ext cx="475417" cy="475417"/>
          </a:xfrm>
          <a:prstGeom prst="roundRect">
            <a:avLst>
              <a:gd name="adj" fmla="val 18668"/>
            </a:avLst>
          </a:prstGeom>
          <a:solidFill>
            <a:srgbClr val="CCEEFF"/>
          </a:solidFill>
          <a:ln w="7620">
            <a:solidFill>
              <a:srgbClr val="B2D4E5"/>
            </a:solidFill>
            <a:prstDash val="solid"/>
          </a:ln>
        </p:spPr>
      </p:sp>
      <p:sp>
        <p:nvSpPr>
          <p:cNvPr id="5" name="Text 2"/>
          <p:cNvSpPr/>
          <p:nvPr/>
        </p:nvSpPr>
        <p:spPr>
          <a:xfrm>
            <a:off x="905947" y="4710589"/>
            <a:ext cx="142399" cy="332780"/>
          </a:xfrm>
          <a:prstGeom prst="rect">
            <a:avLst/>
          </a:prstGeom>
          <a:noFill/>
          <a:ln/>
        </p:spPr>
        <p:txBody>
          <a:bodyPr wrap="none" lIns="0" tIns="0" rIns="0" bIns="0" rtlCol="0" anchor="t"/>
          <a:lstStyle/>
          <a:p>
            <a:pPr algn="ctr" indent="0" marL="0">
              <a:lnSpc>
                <a:spcPts val="2600"/>
              </a:lnSpc>
              <a:buNone/>
            </a:pPr>
            <a:r>
              <a:rPr lang="en-US" sz="2600" b="1" dirty="0">
                <a:solidFill>
                  <a:srgbClr val="272525"/>
                </a:solidFill>
                <a:latin typeface="Petrona Bold" pitchFamily="34" charset="0"/>
                <a:ea typeface="Petrona Bold" pitchFamily="34" charset="-122"/>
                <a:cs typeface="Petrona Bold" pitchFamily="34" charset="-120"/>
              </a:rPr>
              <a:t>1</a:t>
            </a:r>
            <a:endParaRPr lang="en-US" sz="2600" dirty="0"/>
          </a:p>
        </p:txBody>
      </p:sp>
      <p:sp>
        <p:nvSpPr>
          <p:cNvPr id="6" name="Text 3"/>
          <p:cNvSpPr/>
          <p:nvPr/>
        </p:nvSpPr>
        <p:spPr>
          <a:xfrm>
            <a:off x="1426131" y="4639270"/>
            <a:ext cx="2773442" cy="346591"/>
          </a:xfrm>
          <a:prstGeom prst="rect">
            <a:avLst/>
          </a:prstGeom>
          <a:noFill/>
          <a:ln/>
        </p:spPr>
        <p:txBody>
          <a:bodyPr wrap="none" lIns="0" tIns="0" rIns="0" bIns="0" rtlCol="0" anchor="t"/>
          <a:lstStyle/>
          <a:p>
            <a:pPr indent="0" marL="0">
              <a:lnSpc>
                <a:spcPts val="2700"/>
              </a:lnSpc>
              <a:buNone/>
            </a:pPr>
            <a:r>
              <a:rPr lang="en-US" sz="2150" b="1" dirty="0">
                <a:solidFill>
                  <a:srgbClr val="272525"/>
                </a:solidFill>
                <a:latin typeface="Petrona Bold" pitchFamily="34" charset="0"/>
                <a:ea typeface="Petrona Bold" pitchFamily="34" charset="-122"/>
                <a:cs typeface="Petrona Bold" pitchFamily="34" charset="-120"/>
              </a:rPr>
              <a:t>Overview</a:t>
            </a:r>
            <a:endParaRPr lang="en-US" sz="2150" dirty="0"/>
          </a:p>
        </p:txBody>
      </p:sp>
      <p:sp>
        <p:nvSpPr>
          <p:cNvPr id="7" name="Text 4"/>
          <p:cNvSpPr/>
          <p:nvPr/>
        </p:nvSpPr>
        <p:spPr>
          <a:xfrm>
            <a:off x="1426131" y="5112544"/>
            <a:ext cx="5783461" cy="2366962"/>
          </a:xfrm>
          <a:prstGeom prst="rect">
            <a:avLst/>
          </a:prstGeom>
          <a:noFill/>
          <a:ln/>
        </p:spPr>
        <p:txBody>
          <a:bodyPr wrap="square" lIns="0" tIns="0" rIns="0" bIns="0" rtlCol="0" anchor="t"/>
          <a:lstStyle/>
          <a:p>
            <a:pPr indent="0" marL="0">
              <a:lnSpc>
                <a:spcPts val="2650"/>
              </a:lnSpc>
              <a:buNone/>
            </a:pPr>
            <a:r>
              <a:rPr lang="en-US" sz="1650" dirty="0">
                <a:solidFill>
                  <a:srgbClr val="272525"/>
                </a:solidFill>
                <a:latin typeface="Inter" pitchFamily="34" charset="0"/>
                <a:ea typeface="Inter" pitchFamily="34" charset="-122"/>
                <a:cs typeface="Inter" pitchFamily="34" charset="-120"/>
              </a:rPr>
              <a:t>The Customer Order Prediction system aims to forecast customer purchasing behavior based on historical transaction data. By leveraging machine learning techniques, this system assists businesses in optimizing inventory levels, reducing costs associated with overstocking or stockouts, and enhancing customer satisfaction.</a:t>
            </a:r>
            <a:endParaRPr lang="en-US" sz="1650" dirty="0"/>
          </a:p>
        </p:txBody>
      </p:sp>
      <p:sp>
        <p:nvSpPr>
          <p:cNvPr id="8" name="Shape 5"/>
          <p:cNvSpPr/>
          <p:nvPr/>
        </p:nvSpPr>
        <p:spPr>
          <a:xfrm>
            <a:off x="7420808" y="4639270"/>
            <a:ext cx="475417" cy="475417"/>
          </a:xfrm>
          <a:prstGeom prst="roundRect">
            <a:avLst>
              <a:gd name="adj" fmla="val 18668"/>
            </a:avLst>
          </a:prstGeom>
          <a:solidFill>
            <a:srgbClr val="CCEEFF"/>
          </a:solidFill>
          <a:ln w="7620">
            <a:solidFill>
              <a:srgbClr val="B2D4E5"/>
            </a:solidFill>
            <a:prstDash val="solid"/>
          </a:ln>
        </p:spPr>
      </p:sp>
      <p:sp>
        <p:nvSpPr>
          <p:cNvPr id="9" name="Text 6"/>
          <p:cNvSpPr/>
          <p:nvPr/>
        </p:nvSpPr>
        <p:spPr>
          <a:xfrm>
            <a:off x="7564160" y="4710589"/>
            <a:ext cx="188714" cy="332780"/>
          </a:xfrm>
          <a:prstGeom prst="rect">
            <a:avLst/>
          </a:prstGeom>
          <a:noFill/>
          <a:ln/>
        </p:spPr>
        <p:txBody>
          <a:bodyPr wrap="none" lIns="0" tIns="0" rIns="0" bIns="0" rtlCol="0" anchor="t"/>
          <a:lstStyle/>
          <a:p>
            <a:pPr algn="ctr" indent="0" marL="0">
              <a:lnSpc>
                <a:spcPts val="2600"/>
              </a:lnSpc>
              <a:buNone/>
            </a:pPr>
            <a:r>
              <a:rPr lang="en-US" sz="2600" b="1" dirty="0">
                <a:solidFill>
                  <a:srgbClr val="272525"/>
                </a:solidFill>
                <a:latin typeface="Petrona Bold" pitchFamily="34" charset="0"/>
                <a:ea typeface="Petrona Bold" pitchFamily="34" charset="-122"/>
                <a:cs typeface="Petrona Bold" pitchFamily="34" charset="-120"/>
              </a:rPr>
              <a:t>2</a:t>
            </a:r>
            <a:endParaRPr lang="en-US" sz="2600" dirty="0"/>
          </a:p>
        </p:txBody>
      </p:sp>
      <p:sp>
        <p:nvSpPr>
          <p:cNvPr id="10" name="Text 7"/>
          <p:cNvSpPr/>
          <p:nvPr/>
        </p:nvSpPr>
        <p:spPr>
          <a:xfrm>
            <a:off x="8107442" y="4639270"/>
            <a:ext cx="2773442" cy="346591"/>
          </a:xfrm>
          <a:prstGeom prst="rect">
            <a:avLst/>
          </a:prstGeom>
          <a:noFill/>
          <a:ln/>
        </p:spPr>
        <p:txBody>
          <a:bodyPr wrap="none" lIns="0" tIns="0" rIns="0" bIns="0" rtlCol="0" anchor="t"/>
          <a:lstStyle/>
          <a:p>
            <a:pPr indent="0" marL="0">
              <a:lnSpc>
                <a:spcPts val="2700"/>
              </a:lnSpc>
              <a:buNone/>
            </a:pPr>
            <a:r>
              <a:rPr lang="en-US" sz="2150" b="1" dirty="0">
                <a:solidFill>
                  <a:srgbClr val="272525"/>
                </a:solidFill>
                <a:latin typeface="Petrona Bold" pitchFamily="34" charset="0"/>
                <a:ea typeface="Petrona Bold" pitchFamily="34" charset="-122"/>
                <a:cs typeface="Petrona Bold" pitchFamily="34" charset="-120"/>
              </a:rPr>
              <a:t>Objective</a:t>
            </a:r>
            <a:endParaRPr lang="en-US" sz="2150" dirty="0"/>
          </a:p>
        </p:txBody>
      </p:sp>
      <p:sp>
        <p:nvSpPr>
          <p:cNvPr id="11" name="Text 8"/>
          <p:cNvSpPr/>
          <p:nvPr/>
        </p:nvSpPr>
        <p:spPr>
          <a:xfrm>
            <a:off x="8107442" y="5112544"/>
            <a:ext cx="5783461" cy="2366962"/>
          </a:xfrm>
          <a:prstGeom prst="rect">
            <a:avLst/>
          </a:prstGeom>
          <a:noFill/>
          <a:ln/>
        </p:spPr>
        <p:txBody>
          <a:bodyPr wrap="square" lIns="0" tIns="0" rIns="0" bIns="0" rtlCol="0" anchor="t"/>
          <a:lstStyle/>
          <a:p>
            <a:pPr indent="0" marL="0">
              <a:lnSpc>
                <a:spcPts val="2650"/>
              </a:lnSpc>
              <a:buNone/>
            </a:pPr>
            <a:r>
              <a:rPr lang="en-US" sz="1650" dirty="0">
                <a:solidFill>
                  <a:srgbClr val="272525"/>
                </a:solidFill>
                <a:latin typeface="Inter" pitchFamily="34" charset="0"/>
                <a:ea typeface="Inter" pitchFamily="34" charset="-122"/>
                <a:cs typeface="Inter" pitchFamily="34" charset="-120"/>
              </a:rPr>
              <a:t>The primary goal of this project is to develop a predictive model that can accurately predict future customer orders. The system will be designed to ingest and clean historical transaction data, engineer meaningful features from raw data, train a machine learning model to predict customer order amounts, and expose the trained model via an API for real-time predictions.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976557"/>
            <a:ext cx="6480810" cy="809982"/>
          </a:xfrm>
          <a:prstGeom prst="rect">
            <a:avLst/>
          </a:prstGeom>
          <a:noFill/>
          <a:ln/>
        </p:spPr>
        <p:txBody>
          <a:bodyPr wrap="none" lIns="0" tIns="0" rIns="0" bIns="0" rtlCol="0" anchor="t"/>
          <a:lstStyle/>
          <a:p>
            <a:pPr indent="0" marL="0">
              <a:lnSpc>
                <a:spcPts val="6350"/>
              </a:lnSpc>
              <a:buNone/>
            </a:pPr>
            <a:r>
              <a:rPr lang="en-US" sz="5100" b="1" dirty="0">
                <a:solidFill>
                  <a:srgbClr val="000000"/>
                </a:solidFill>
                <a:latin typeface="Petrona Bold" pitchFamily="34" charset="0"/>
                <a:ea typeface="Petrona Bold" pitchFamily="34" charset="-122"/>
                <a:cs typeface="Petrona Bold" pitchFamily="34" charset="-120"/>
              </a:rPr>
              <a:t>Problem Statement</a:t>
            </a:r>
            <a:endParaRPr lang="en-US" sz="5100" dirty="0"/>
          </a:p>
        </p:txBody>
      </p:sp>
      <p:sp>
        <p:nvSpPr>
          <p:cNvPr id="3" name="Text 1"/>
          <p:cNvSpPr/>
          <p:nvPr/>
        </p:nvSpPr>
        <p:spPr>
          <a:xfrm>
            <a:off x="864037" y="3403640"/>
            <a:ext cx="5156002" cy="405051"/>
          </a:xfrm>
          <a:prstGeom prst="rect">
            <a:avLst/>
          </a:prstGeom>
          <a:noFill/>
          <a:ln/>
        </p:spPr>
        <p:txBody>
          <a:bodyPr wrap="none" lIns="0" tIns="0" rIns="0" bIns="0" rtlCol="0" anchor="t"/>
          <a:lstStyle/>
          <a:p>
            <a:pPr indent="0" marL="0">
              <a:lnSpc>
                <a:spcPts val="3150"/>
              </a:lnSpc>
              <a:buNone/>
            </a:pPr>
            <a:r>
              <a:rPr lang="en-US" sz="2550" b="1" dirty="0">
                <a:solidFill>
                  <a:srgbClr val="000000"/>
                </a:solidFill>
                <a:latin typeface="Petrona Bold" pitchFamily="34" charset="0"/>
                <a:ea typeface="Petrona Bold" pitchFamily="34" charset="-122"/>
                <a:cs typeface="Petrona Bold" pitchFamily="34" charset="-120"/>
              </a:rPr>
              <a:t>Inventory Management Challenges</a:t>
            </a:r>
            <a:endParaRPr lang="en-US" sz="2550" dirty="0"/>
          </a:p>
        </p:txBody>
      </p:sp>
      <p:sp>
        <p:nvSpPr>
          <p:cNvPr id="4" name="Text 2"/>
          <p:cNvSpPr/>
          <p:nvPr/>
        </p:nvSpPr>
        <p:spPr>
          <a:xfrm>
            <a:off x="864037" y="4055507"/>
            <a:ext cx="6150054" cy="1975247"/>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E-commerce businesses face significant challenges in managing inventory due to fluctuations in customer demand. Stockouts and overstocking can lead to revenue losses and increased operational costs.</a:t>
            </a:r>
            <a:endParaRPr lang="en-US" sz="1900" dirty="0"/>
          </a:p>
        </p:txBody>
      </p:sp>
      <p:sp>
        <p:nvSpPr>
          <p:cNvPr id="5" name="Text 3"/>
          <p:cNvSpPr/>
          <p:nvPr/>
        </p:nvSpPr>
        <p:spPr>
          <a:xfrm>
            <a:off x="7623929" y="3403640"/>
            <a:ext cx="3240405" cy="405051"/>
          </a:xfrm>
          <a:prstGeom prst="rect">
            <a:avLst/>
          </a:prstGeom>
          <a:noFill/>
          <a:ln/>
        </p:spPr>
        <p:txBody>
          <a:bodyPr wrap="none" lIns="0" tIns="0" rIns="0" bIns="0" rtlCol="0" anchor="t"/>
          <a:lstStyle/>
          <a:p>
            <a:pPr indent="0" marL="0">
              <a:lnSpc>
                <a:spcPts val="3150"/>
              </a:lnSpc>
              <a:buNone/>
            </a:pPr>
            <a:r>
              <a:rPr lang="en-US" sz="2550" b="1" dirty="0">
                <a:solidFill>
                  <a:srgbClr val="000000"/>
                </a:solidFill>
                <a:latin typeface="Petrona Bold" pitchFamily="34" charset="0"/>
                <a:ea typeface="Petrona Bold" pitchFamily="34" charset="-122"/>
                <a:cs typeface="Petrona Bold" pitchFamily="34" charset="-120"/>
              </a:rPr>
              <a:t>Data-Driven Solution</a:t>
            </a:r>
            <a:endParaRPr lang="en-US" sz="2550" dirty="0"/>
          </a:p>
        </p:txBody>
      </p:sp>
      <p:sp>
        <p:nvSpPr>
          <p:cNvPr id="6" name="Text 4"/>
          <p:cNvSpPr/>
          <p:nvPr/>
        </p:nvSpPr>
        <p:spPr>
          <a:xfrm>
            <a:off x="7623929" y="4055507"/>
            <a:ext cx="6150054" cy="1580198"/>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A data-driven predictive system is required to accurately forecast customer orders, enabling proactive inventory management and ensuring product availability.</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981"/>
          </a:xfrm>
          <a:prstGeom prst="rect">
            <a:avLst/>
          </a:prstGeom>
        </p:spPr>
      </p:pic>
      <p:sp>
        <p:nvSpPr>
          <p:cNvPr id="3" name="Text 0"/>
          <p:cNvSpPr/>
          <p:nvPr/>
        </p:nvSpPr>
        <p:spPr>
          <a:xfrm>
            <a:off x="6266974" y="613291"/>
            <a:ext cx="5854660" cy="731758"/>
          </a:xfrm>
          <a:prstGeom prst="rect">
            <a:avLst/>
          </a:prstGeom>
          <a:noFill/>
          <a:ln/>
        </p:spPr>
        <p:txBody>
          <a:bodyPr wrap="none" lIns="0" tIns="0" rIns="0" bIns="0" rtlCol="0" anchor="t"/>
          <a:lstStyle/>
          <a:p>
            <a:pPr indent="0" marL="0">
              <a:lnSpc>
                <a:spcPts val="5750"/>
              </a:lnSpc>
              <a:buNone/>
            </a:pPr>
            <a:r>
              <a:rPr lang="en-US" sz="4600" b="1" dirty="0">
                <a:solidFill>
                  <a:srgbClr val="000000"/>
                </a:solidFill>
                <a:latin typeface="Petrona Bold" pitchFamily="34" charset="0"/>
                <a:ea typeface="Petrona Bold" pitchFamily="34" charset="-122"/>
                <a:cs typeface="Petrona Bold" pitchFamily="34" charset="-120"/>
              </a:rPr>
              <a:t>Proposed Solution</a:t>
            </a:r>
            <a:endParaRPr lang="en-US" sz="4600" dirty="0"/>
          </a:p>
        </p:txBody>
      </p:sp>
      <p:sp>
        <p:nvSpPr>
          <p:cNvPr id="4" name="Shape 1"/>
          <p:cNvSpPr/>
          <p:nvPr/>
        </p:nvSpPr>
        <p:spPr>
          <a:xfrm>
            <a:off x="6266974" y="1679496"/>
            <a:ext cx="7582853" cy="1317546"/>
          </a:xfrm>
          <a:prstGeom prst="roundRect">
            <a:avLst>
              <a:gd name="adj" fmla="val 7110"/>
            </a:avLst>
          </a:prstGeom>
          <a:solidFill>
            <a:srgbClr val="CCEEFF"/>
          </a:solidFill>
          <a:ln w="7620">
            <a:solidFill>
              <a:srgbClr val="B2D4E5"/>
            </a:solidFill>
            <a:prstDash val="solid"/>
          </a:ln>
        </p:spPr>
      </p:sp>
      <p:sp>
        <p:nvSpPr>
          <p:cNvPr id="5" name="Text 2"/>
          <p:cNvSpPr/>
          <p:nvPr/>
        </p:nvSpPr>
        <p:spPr>
          <a:xfrm>
            <a:off x="6497598" y="1910120"/>
            <a:ext cx="2927271" cy="365879"/>
          </a:xfrm>
          <a:prstGeom prst="rect">
            <a:avLst/>
          </a:prstGeom>
          <a:noFill/>
          <a:ln/>
        </p:spPr>
        <p:txBody>
          <a:bodyPr wrap="none" lIns="0" tIns="0" rIns="0" bIns="0" rtlCol="0" anchor="t"/>
          <a:lstStyle/>
          <a:p>
            <a:pPr indent="0" marL="0">
              <a:lnSpc>
                <a:spcPts val="2850"/>
              </a:lnSpc>
              <a:buNone/>
            </a:pPr>
            <a:r>
              <a:rPr lang="en-US" sz="2300" b="1" dirty="0">
                <a:solidFill>
                  <a:srgbClr val="272525"/>
                </a:solidFill>
                <a:latin typeface="Petrona Bold" pitchFamily="34" charset="0"/>
                <a:ea typeface="Petrona Bold" pitchFamily="34" charset="-122"/>
                <a:cs typeface="Petrona Bold" pitchFamily="34" charset="-120"/>
              </a:rPr>
              <a:t>Data Ingestion</a:t>
            </a:r>
            <a:endParaRPr lang="en-US" sz="2300" dirty="0"/>
          </a:p>
        </p:txBody>
      </p:sp>
      <p:sp>
        <p:nvSpPr>
          <p:cNvPr id="6" name="Text 3"/>
          <p:cNvSpPr/>
          <p:nvPr/>
        </p:nvSpPr>
        <p:spPr>
          <a:xfrm>
            <a:off x="6497598" y="2409706"/>
            <a:ext cx="7121604" cy="356711"/>
          </a:xfrm>
          <a:prstGeom prst="rect">
            <a:avLst/>
          </a:prstGeom>
          <a:noFill/>
          <a:ln/>
        </p:spPr>
        <p:txBody>
          <a:bodyPr wrap="none" lIns="0" tIns="0" rIns="0" bIns="0" rtlCol="0" anchor="t"/>
          <a:lstStyle/>
          <a:p>
            <a:pPr indent="0" marL="0">
              <a:lnSpc>
                <a:spcPts val="2800"/>
              </a:lnSpc>
              <a:buNone/>
            </a:pPr>
            <a:r>
              <a:rPr lang="en-US" sz="1750" dirty="0">
                <a:solidFill>
                  <a:srgbClr val="272525"/>
                </a:solidFill>
                <a:latin typeface="Inter" pitchFamily="34" charset="0"/>
                <a:ea typeface="Inter" pitchFamily="34" charset="-122"/>
                <a:cs typeface="Inter" pitchFamily="34" charset="-120"/>
              </a:rPr>
              <a:t>Collects and loads data from CSV files or databases.</a:t>
            </a:r>
            <a:endParaRPr lang="en-US" sz="1750" dirty="0"/>
          </a:p>
        </p:txBody>
      </p:sp>
      <p:sp>
        <p:nvSpPr>
          <p:cNvPr id="7" name="Shape 4"/>
          <p:cNvSpPr/>
          <p:nvPr/>
        </p:nvSpPr>
        <p:spPr>
          <a:xfrm>
            <a:off x="6266974" y="3220045"/>
            <a:ext cx="7582853" cy="1317546"/>
          </a:xfrm>
          <a:prstGeom prst="roundRect">
            <a:avLst>
              <a:gd name="adj" fmla="val 7110"/>
            </a:avLst>
          </a:prstGeom>
          <a:solidFill>
            <a:srgbClr val="CCEEFF"/>
          </a:solidFill>
          <a:ln w="7620">
            <a:solidFill>
              <a:srgbClr val="B2D4E5"/>
            </a:solidFill>
            <a:prstDash val="solid"/>
          </a:ln>
        </p:spPr>
      </p:sp>
      <p:sp>
        <p:nvSpPr>
          <p:cNvPr id="8" name="Text 5"/>
          <p:cNvSpPr/>
          <p:nvPr/>
        </p:nvSpPr>
        <p:spPr>
          <a:xfrm>
            <a:off x="6497598" y="3450669"/>
            <a:ext cx="5225415" cy="365879"/>
          </a:xfrm>
          <a:prstGeom prst="rect">
            <a:avLst/>
          </a:prstGeom>
          <a:noFill/>
          <a:ln/>
        </p:spPr>
        <p:txBody>
          <a:bodyPr wrap="none" lIns="0" tIns="0" rIns="0" bIns="0" rtlCol="0" anchor="t"/>
          <a:lstStyle/>
          <a:p>
            <a:pPr indent="0" marL="0">
              <a:lnSpc>
                <a:spcPts val="2850"/>
              </a:lnSpc>
              <a:buNone/>
            </a:pPr>
            <a:r>
              <a:rPr lang="en-US" sz="2300" b="1" dirty="0">
                <a:solidFill>
                  <a:srgbClr val="272525"/>
                </a:solidFill>
                <a:latin typeface="Petrona Bold" pitchFamily="34" charset="0"/>
                <a:ea typeface="Petrona Bold" pitchFamily="34" charset="-122"/>
                <a:cs typeface="Petrona Bold" pitchFamily="34" charset="-120"/>
              </a:rPr>
              <a:t>Data Processing &amp; Feature Engineering</a:t>
            </a:r>
            <a:endParaRPr lang="en-US" sz="2300" dirty="0"/>
          </a:p>
        </p:txBody>
      </p:sp>
      <p:sp>
        <p:nvSpPr>
          <p:cNvPr id="9" name="Text 6"/>
          <p:cNvSpPr/>
          <p:nvPr/>
        </p:nvSpPr>
        <p:spPr>
          <a:xfrm>
            <a:off x="6497598" y="3950256"/>
            <a:ext cx="7121604" cy="356711"/>
          </a:xfrm>
          <a:prstGeom prst="rect">
            <a:avLst/>
          </a:prstGeom>
          <a:noFill/>
          <a:ln/>
        </p:spPr>
        <p:txBody>
          <a:bodyPr wrap="none" lIns="0" tIns="0" rIns="0" bIns="0" rtlCol="0" anchor="t"/>
          <a:lstStyle/>
          <a:p>
            <a:pPr indent="0" marL="0">
              <a:lnSpc>
                <a:spcPts val="2800"/>
              </a:lnSpc>
              <a:buNone/>
            </a:pPr>
            <a:r>
              <a:rPr lang="en-US" sz="1750" dirty="0">
                <a:solidFill>
                  <a:srgbClr val="272525"/>
                </a:solidFill>
                <a:latin typeface="Inter" pitchFamily="34" charset="0"/>
                <a:ea typeface="Inter" pitchFamily="34" charset="-122"/>
                <a:cs typeface="Inter" pitchFamily="34" charset="-120"/>
              </a:rPr>
              <a:t>Cleans the data and generates useful features.</a:t>
            </a:r>
            <a:endParaRPr lang="en-US" sz="1750" dirty="0"/>
          </a:p>
        </p:txBody>
      </p:sp>
      <p:sp>
        <p:nvSpPr>
          <p:cNvPr id="10" name="Shape 7"/>
          <p:cNvSpPr/>
          <p:nvPr/>
        </p:nvSpPr>
        <p:spPr>
          <a:xfrm>
            <a:off x="6266974" y="4760595"/>
            <a:ext cx="7582853" cy="1317546"/>
          </a:xfrm>
          <a:prstGeom prst="roundRect">
            <a:avLst>
              <a:gd name="adj" fmla="val 7110"/>
            </a:avLst>
          </a:prstGeom>
          <a:solidFill>
            <a:srgbClr val="CCEEFF"/>
          </a:solidFill>
          <a:ln w="7620">
            <a:solidFill>
              <a:srgbClr val="B2D4E5"/>
            </a:solidFill>
            <a:prstDash val="solid"/>
          </a:ln>
        </p:spPr>
      </p:sp>
      <p:sp>
        <p:nvSpPr>
          <p:cNvPr id="11" name="Text 8"/>
          <p:cNvSpPr/>
          <p:nvPr/>
        </p:nvSpPr>
        <p:spPr>
          <a:xfrm>
            <a:off x="6497598" y="4991219"/>
            <a:ext cx="2927271" cy="365879"/>
          </a:xfrm>
          <a:prstGeom prst="rect">
            <a:avLst/>
          </a:prstGeom>
          <a:noFill/>
          <a:ln/>
        </p:spPr>
        <p:txBody>
          <a:bodyPr wrap="none" lIns="0" tIns="0" rIns="0" bIns="0" rtlCol="0" anchor="t"/>
          <a:lstStyle/>
          <a:p>
            <a:pPr indent="0" marL="0">
              <a:lnSpc>
                <a:spcPts val="2850"/>
              </a:lnSpc>
              <a:buNone/>
            </a:pPr>
            <a:r>
              <a:rPr lang="en-US" sz="2300" b="1" dirty="0">
                <a:solidFill>
                  <a:srgbClr val="272525"/>
                </a:solidFill>
                <a:latin typeface="Petrona Bold" pitchFamily="34" charset="0"/>
                <a:ea typeface="Petrona Bold" pitchFamily="34" charset="-122"/>
                <a:cs typeface="Petrona Bold" pitchFamily="34" charset="-120"/>
              </a:rPr>
              <a:t>Model Training</a:t>
            </a:r>
            <a:endParaRPr lang="en-US" sz="2300" dirty="0"/>
          </a:p>
        </p:txBody>
      </p:sp>
      <p:sp>
        <p:nvSpPr>
          <p:cNvPr id="12" name="Text 9"/>
          <p:cNvSpPr/>
          <p:nvPr/>
        </p:nvSpPr>
        <p:spPr>
          <a:xfrm>
            <a:off x="6497598" y="5490805"/>
            <a:ext cx="7121604" cy="356711"/>
          </a:xfrm>
          <a:prstGeom prst="rect">
            <a:avLst/>
          </a:prstGeom>
          <a:noFill/>
          <a:ln/>
        </p:spPr>
        <p:txBody>
          <a:bodyPr wrap="none" lIns="0" tIns="0" rIns="0" bIns="0" rtlCol="0" anchor="t"/>
          <a:lstStyle/>
          <a:p>
            <a:pPr indent="0" marL="0">
              <a:lnSpc>
                <a:spcPts val="2800"/>
              </a:lnSpc>
              <a:buNone/>
            </a:pPr>
            <a:r>
              <a:rPr lang="en-US" sz="1750" dirty="0">
                <a:solidFill>
                  <a:srgbClr val="272525"/>
                </a:solidFill>
                <a:latin typeface="Inter" pitchFamily="34" charset="0"/>
                <a:ea typeface="Inter" pitchFamily="34" charset="-122"/>
                <a:cs typeface="Inter" pitchFamily="34" charset="-120"/>
              </a:rPr>
              <a:t>Trains a Random Forest model using the processed data.</a:t>
            </a:r>
            <a:endParaRPr lang="en-US" sz="1750" dirty="0"/>
          </a:p>
        </p:txBody>
      </p:sp>
      <p:sp>
        <p:nvSpPr>
          <p:cNvPr id="13" name="Shape 10"/>
          <p:cNvSpPr/>
          <p:nvPr/>
        </p:nvSpPr>
        <p:spPr>
          <a:xfrm>
            <a:off x="6266974" y="6301145"/>
            <a:ext cx="7582853" cy="1317546"/>
          </a:xfrm>
          <a:prstGeom prst="roundRect">
            <a:avLst>
              <a:gd name="adj" fmla="val 7110"/>
            </a:avLst>
          </a:prstGeom>
          <a:solidFill>
            <a:srgbClr val="CCEEFF"/>
          </a:solidFill>
          <a:ln w="7620">
            <a:solidFill>
              <a:srgbClr val="B2D4E5"/>
            </a:solidFill>
            <a:prstDash val="solid"/>
          </a:ln>
        </p:spPr>
      </p:sp>
      <p:sp>
        <p:nvSpPr>
          <p:cNvPr id="14" name="Text 11"/>
          <p:cNvSpPr/>
          <p:nvPr/>
        </p:nvSpPr>
        <p:spPr>
          <a:xfrm>
            <a:off x="6497598" y="6531769"/>
            <a:ext cx="2927271" cy="365879"/>
          </a:xfrm>
          <a:prstGeom prst="rect">
            <a:avLst/>
          </a:prstGeom>
          <a:noFill/>
          <a:ln/>
        </p:spPr>
        <p:txBody>
          <a:bodyPr wrap="none" lIns="0" tIns="0" rIns="0" bIns="0" rtlCol="0" anchor="t"/>
          <a:lstStyle/>
          <a:p>
            <a:pPr indent="0" marL="0">
              <a:lnSpc>
                <a:spcPts val="2850"/>
              </a:lnSpc>
              <a:buNone/>
            </a:pPr>
            <a:r>
              <a:rPr lang="en-US" sz="2300" b="1" dirty="0">
                <a:solidFill>
                  <a:srgbClr val="272525"/>
                </a:solidFill>
                <a:latin typeface="Petrona Bold" pitchFamily="34" charset="0"/>
                <a:ea typeface="Petrona Bold" pitchFamily="34" charset="-122"/>
                <a:cs typeface="Petrona Bold" pitchFamily="34" charset="-120"/>
              </a:rPr>
              <a:t>API Development</a:t>
            </a:r>
            <a:endParaRPr lang="en-US" sz="2300" dirty="0"/>
          </a:p>
        </p:txBody>
      </p:sp>
      <p:sp>
        <p:nvSpPr>
          <p:cNvPr id="15" name="Text 12"/>
          <p:cNvSpPr/>
          <p:nvPr/>
        </p:nvSpPr>
        <p:spPr>
          <a:xfrm>
            <a:off x="6497598" y="7031355"/>
            <a:ext cx="7121604" cy="356711"/>
          </a:xfrm>
          <a:prstGeom prst="rect">
            <a:avLst/>
          </a:prstGeom>
          <a:noFill/>
          <a:ln/>
        </p:spPr>
        <p:txBody>
          <a:bodyPr wrap="none" lIns="0" tIns="0" rIns="0" bIns="0" rtlCol="0" anchor="t"/>
          <a:lstStyle/>
          <a:p>
            <a:pPr indent="0" marL="0">
              <a:lnSpc>
                <a:spcPts val="2800"/>
              </a:lnSpc>
              <a:buNone/>
            </a:pPr>
            <a:r>
              <a:rPr lang="en-US" sz="1750" dirty="0">
                <a:solidFill>
                  <a:srgbClr val="272525"/>
                </a:solidFill>
                <a:latin typeface="Inter" pitchFamily="34" charset="0"/>
                <a:ea typeface="Inter" pitchFamily="34" charset="-122"/>
                <a:cs typeface="Inter" pitchFamily="34" charset="-120"/>
              </a:rPr>
              <a:t>Exposes the trained model for real-time predictions.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2095" y="350996"/>
            <a:ext cx="3350419" cy="418743"/>
          </a:xfrm>
          <a:prstGeom prst="rect">
            <a:avLst/>
          </a:prstGeom>
          <a:noFill/>
          <a:ln/>
        </p:spPr>
        <p:txBody>
          <a:bodyPr wrap="none" lIns="0" tIns="0" rIns="0" bIns="0" rtlCol="0" anchor="t"/>
          <a:lstStyle/>
          <a:p>
            <a:pPr indent="0" marL="0">
              <a:lnSpc>
                <a:spcPts val="3250"/>
              </a:lnSpc>
              <a:buNone/>
            </a:pPr>
            <a:r>
              <a:rPr lang="en-US" sz="2600" b="1" dirty="0">
                <a:solidFill>
                  <a:srgbClr val="000000"/>
                </a:solidFill>
                <a:latin typeface="Petrona Bold" pitchFamily="34" charset="0"/>
                <a:ea typeface="Petrona Bold" pitchFamily="34" charset="-122"/>
                <a:cs typeface="Petrona Bold" pitchFamily="34" charset="-120"/>
              </a:rPr>
              <a:t>Architecture</a:t>
            </a:r>
            <a:endParaRPr lang="en-US" sz="2600" dirty="0"/>
          </a:p>
        </p:txBody>
      </p:sp>
      <p:sp>
        <p:nvSpPr>
          <p:cNvPr id="3" name="Shape 1"/>
          <p:cNvSpPr/>
          <p:nvPr/>
        </p:nvSpPr>
        <p:spPr>
          <a:xfrm>
            <a:off x="755928" y="1025009"/>
            <a:ext cx="15240" cy="6856095"/>
          </a:xfrm>
          <a:prstGeom prst="roundRect">
            <a:avLst>
              <a:gd name="adj" fmla="val 351760"/>
            </a:avLst>
          </a:prstGeom>
          <a:solidFill>
            <a:srgbClr val="B2D4E5"/>
          </a:solidFill>
          <a:ln/>
        </p:spPr>
      </p:sp>
      <p:sp>
        <p:nvSpPr>
          <p:cNvPr id="4" name="Shape 2"/>
          <p:cNvSpPr/>
          <p:nvPr/>
        </p:nvSpPr>
        <p:spPr>
          <a:xfrm>
            <a:off x="891897" y="1304568"/>
            <a:ext cx="446723" cy="15240"/>
          </a:xfrm>
          <a:prstGeom prst="roundRect">
            <a:avLst>
              <a:gd name="adj" fmla="val 351760"/>
            </a:avLst>
          </a:prstGeom>
          <a:solidFill>
            <a:srgbClr val="B2D4E5"/>
          </a:solidFill>
          <a:ln/>
        </p:spPr>
      </p:sp>
      <p:sp>
        <p:nvSpPr>
          <p:cNvPr id="5" name="Shape 3"/>
          <p:cNvSpPr/>
          <p:nvPr/>
        </p:nvSpPr>
        <p:spPr>
          <a:xfrm>
            <a:off x="619958" y="1168598"/>
            <a:ext cx="287179" cy="287179"/>
          </a:xfrm>
          <a:prstGeom prst="roundRect">
            <a:avLst>
              <a:gd name="adj" fmla="val 18667"/>
            </a:avLst>
          </a:prstGeom>
          <a:solidFill>
            <a:srgbClr val="CCEEFF"/>
          </a:solidFill>
          <a:ln w="7620">
            <a:solidFill>
              <a:srgbClr val="B2D4E5"/>
            </a:solidFill>
            <a:prstDash val="solid"/>
          </a:ln>
        </p:spPr>
      </p:sp>
      <p:sp>
        <p:nvSpPr>
          <p:cNvPr id="6" name="Text 4"/>
          <p:cNvSpPr/>
          <p:nvPr/>
        </p:nvSpPr>
        <p:spPr>
          <a:xfrm>
            <a:off x="720447" y="1211699"/>
            <a:ext cx="86082" cy="200978"/>
          </a:xfrm>
          <a:prstGeom prst="rect">
            <a:avLst/>
          </a:prstGeom>
          <a:noFill/>
          <a:ln/>
        </p:spPr>
        <p:txBody>
          <a:bodyPr wrap="none" lIns="0" tIns="0" rIns="0" bIns="0" rtlCol="0" anchor="t"/>
          <a:lstStyle/>
          <a:p>
            <a:pPr algn="ctr" indent="0" marL="0">
              <a:lnSpc>
                <a:spcPts val="1550"/>
              </a:lnSpc>
              <a:buNone/>
            </a:pPr>
            <a:r>
              <a:rPr lang="en-US" sz="1550" b="1" dirty="0">
                <a:solidFill>
                  <a:srgbClr val="272525"/>
                </a:solidFill>
                <a:latin typeface="Petrona Bold" pitchFamily="34" charset="0"/>
                <a:ea typeface="Petrona Bold" pitchFamily="34" charset="-122"/>
                <a:cs typeface="Petrona Bold" pitchFamily="34" charset="-120"/>
              </a:rPr>
              <a:t>1</a:t>
            </a:r>
            <a:endParaRPr lang="en-US" sz="1550" dirty="0"/>
          </a:p>
        </p:txBody>
      </p:sp>
      <p:sp>
        <p:nvSpPr>
          <p:cNvPr id="7" name="Text 5"/>
          <p:cNvSpPr/>
          <p:nvPr/>
        </p:nvSpPr>
        <p:spPr>
          <a:xfrm>
            <a:off x="1465540" y="1152644"/>
            <a:ext cx="1675209" cy="209312"/>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Petrona Bold" pitchFamily="34" charset="0"/>
                <a:ea typeface="Petrona Bold" pitchFamily="34" charset="-122"/>
                <a:cs typeface="Petrona Bold" pitchFamily="34" charset="-120"/>
              </a:rPr>
              <a:t>Data Sources</a:t>
            </a:r>
            <a:endParaRPr lang="en-US" sz="1300" dirty="0"/>
          </a:p>
        </p:txBody>
      </p:sp>
      <p:sp>
        <p:nvSpPr>
          <p:cNvPr id="8" name="Text 6"/>
          <p:cNvSpPr/>
          <p:nvPr/>
        </p:nvSpPr>
        <p:spPr>
          <a:xfrm>
            <a:off x="1465540" y="1438513"/>
            <a:ext cx="12592764" cy="204192"/>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CSV files or databases.</a:t>
            </a:r>
            <a:endParaRPr lang="en-US" sz="1000" dirty="0"/>
          </a:p>
        </p:txBody>
      </p:sp>
      <p:sp>
        <p:nvSpPr>
          <p:cNvPr id="9" name="Shape 7"/>
          <p:cNvSpPr/>
          <p:nvPr/>
        </p:nvSpPr>
        <p:spPr>
          <a:xfrm>
            <a:off x="891897" y="2177534"/>
            <a:ext cx="446723" cy="15240"/>
          </a:xfrm>
          <a:prstGeom prst="roundRect">
            <a:avLst>
              <a:gd name="adj" fmla="val 351760"/>
            </a:avLst>
          </a:prstGeom>
          <a:solidFill>
            <a:srgbClr val="B2D4E5"/>
          </a:solidFill>
          <a:ln/>
        </p:spPr>
      </p:sp>
      <p:sp>
        <p:nvSpPr>
          <p:cNvPr id="10" name="Shape 8"/>
          <p:cNvSpPr/>
          <p:nvPr/>
        </p:nvSpPr>
        <p:spPr>
          <a:xfrm>
            <a:off x="619958" y="2041565"/>
            <a:ext cx="287179" cy="287179"/>
          </a:xfrm>
          <a:prstGeom prst="roundRect">
            <a:avLst>
              <a:gd name="adj" fmla="val 18667"/>
            </a:avLst>
          </a:prstGeom>
          <a:solidFill>
            <a:srgbClr val="CCEEFF"/>
          </a:solidFill>
          <a:ln w="7620">
            <a:solidFill>
              <a:srgbClr val="B2D4E5"/>
            </a:solidFill>
            <a:prstDash val="solid"/>
          </a:ln>
        </p:spPr>
      </p:sp>
      <p:sp>
        <p:nvSpPr>
          <p:cNvPr id="11" name="Text 9"/>
          <p:cNvSpPr/>
          <p:nvPr/>
        </p:nvSpPr>
        <p:spPr>
          <a:xfrm>
            <a:off x="706517" y="2084665"/>
            <a:ext cx="114062" cy="200978"/>
          </a:xfrm>
          <a:prstGeom prst="rect">
            <a:avLst/>
          </a:prstGeom>
          <a:noFill/>
          <a:ln/>
        </p:spPr>
        <p:txBody>
          <a:bodyPr wrap="none" lIns="0" tIns="0" rIns="0" bIns="0" rtlCol="0" anchor="t"/>
          <a:lstStyle/>
          <a:p>
            <a:pPr algn="ctr" indent="0" marL="0">
              <a:lnSpc>
                <a:spcPts val="1550"/>
              </a:lnSpc>
              <a:buNone/>
            </a:pPr>
            <a:r>
              <a:rPr lang="en-US" sz="1550" b="1" dirty="0">
                <a:solidFill>
                  <a:srgbClr val="272525"/>
                </a:solidFill>
                <a:latin typeface="Petrona Bold" pitchFamily="34" charset="0"/>
                <a:ea typeface="Petrona Bold" pitchFamily="34" charset="-122"/>
                <a:cs typeface="Petrona Bold" pitchFamily="34" charset="-120"/>
              </a:rPr>
              <a:t>2</a:t>
            </a:r>
            <a:endParaRPr lang="en-US" sz="1550" dirty="0"/>
          </a:p>
        </p:txBody>
      </p:sp>
      <p:sp>
        <p:nvSpPr>
          <p:cNvPr id="12" name="Text 10"/>
          <p:cNvSpPr/>
          <p:nvPr/>
        </p:nvSpPr>
        <p:spPr>
          <a:xfrm>
            <a:off x="1465540" y="2025610"/>
            <a:ext cx="1675209" cy="209312"/>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Petrona Bold" pitchFamily="34" charset="0"/>
                <a:ea typeface="Petrona Bold" pitchFamily="34" charset="-122"/>
                <a:cs typeface="Petrona Bold" pitchFamily="34" charset="-120"/>
              </a:rPr>
              <a:t>Data Ingestion</a:t>
            </a:r>
            <a:endParaRPr lang="en-US" sz="1300" dirty="0"/>
          </a:p>
        </p:txBody>
      </p:sp>
      <p:sp>
        <p:nvSpPr>
          <p:cNvPr id="13" name="Text 11"/>
          <p:cNvSpPr/>
          <p:nvPr/>
        </p:nvSpPr>
        <p:spPr>
          <a:xfrm>
            <a:off x="1465540" y="2311479"/>
            <a:ext cx="12592764" cy="204192"/>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Loads and validates the data.</a:t>
            </a:r>
            <a:endParaRPr lang="en-US" sz="1000" dirty="0"/>
          </a:p>
        </p:txBody>
      </p:sp>
      <p:sp>
        <p:nvSpPr>
          <p:cNvPr id="14" name="Shape 12"/>
          <p:cNvSpPr/>
          <p:nvPr/>
        </p:nvSpPr>
        <p:spPr>
          <a:xfrm>
            <a:off x="891897" y="3050500"/>
            <a:ext cx="446723" cy="15240"/>
          </a:xfrm>
          <a:prstGeom prst="roundRect">
            <a:avLst>
              <a:gd name="adj" fmla="val 351760"/>
            </a:avLst>
          </a:prstGeom>
          <a:solidFill>
            <a:srgbClr val="B2D4E5"/>
          </a:solidFill>
          <a:ln/>
        </p:spPr>
      </p:sp>
      <p:sp>
        <p:nvSpPr>
          <p:cNvPr id="15" name="Shape 13"/>
          <p:cNvSpPr/>
          <p:nvPr/>
        </p:nvSpPr>
        <p:spPr>
          <a:xfrm>
            <a:off x="619958" y="2914531"/>
            <a:ext cx="287179" cy="287179"/>
          </a:xfrm>
          <a:prstGeom prst="roundRect">
            <a:avLst>
              <a:gd name="adj" fmla="val 18667"/>
            </a:avLst>
          </a:prstGeom>
          <a:solidFill>
            <a:srgbClr val="CCEEFF"/>
          </a:solidFill>
          <a:ln w="7620">
            <a:solidFill>
              <a:srgbClr val="B2D4E5"/>
            </a:solidFill>
            <a:prstDash val="solid"/>
          </a:ln>
        </p:spPr>
      </p:sp>
      <p:sp>
        <p:nvSpPr>
          <p:cNvPr id="16" name="Text 14"/>
          <p:cNvSpPr/>
          <p:nvPr/>
        </p:nvSpPr>
        <p:spPr>
          <a:xfrm>
            <a:off x="706636" y="2957632"/>
            <a:ext cx="113824" cy="200978"/>
          </a:xfrm>
          <a:prstGeom prst="rect">
            <a:avLst/>
          </a:prstGeom>
          <a:noFill/>
          <a:ln/>
        </p:spPr>
        <p:txBody>
          <a:bodyPr wrap="none" lIns="0" tIns="0" rIns="0" bIns="0" rtlCol="0" anchor="t"/>
          <a:lstStyle/>
          <a:p>
            <a:pPr algn="ctr" indent="0" marL="0">
              <a:lnSpc>
                <a:spcPts val="1550"/>
              </a:lnSpc>
              <a:buNone/>
            </a:pPr>
            <a:r>
              <a:rPr lang="en-US" sz="1550" b="1" dirty="0">
                <a:solidFill>
                  <a:srgbClr val="272525"/>
                </a:solidFill>
                <a:latin typeface="Petrona Bold" pitchFamily="34" charset="0"/>
                <a:ea typeface="Petrona Bold" pitchFamily="34" charset="-122"/>
                <a:cs typeface="Petrona Bold" pitchFamily="34" charset="-120"/>
              </a:rPr>
              <a:t>3</a:t>
            </a:r>
            <a:endParaRPr lang="en-US" sz="1550" dirty="0"/>
          </a:p>
        </p:txBody>
      </p:sp>
      <p:sp>
        <p:nvSpPr>
          <p:cNvPr id="17" name="Text 15"/>
          <p:cNvSpPr/>
          <p:nvPr/>
        </p:nvSpPr>
        <p:spPr>
          <a:xfrm>
            <a:off x="1465540" y="2898577"/>
            <a:ext cx="1675209" cy="209312"/>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Petrona Bold" pitchFamily="34" charset="0"/>
                <a:ea typeface="Petrona Bold" pitchFamily="34" charset="-122"/>
                <a:cs typeface="Petrona Bold" pitchFamily="34" charset="-120"/>
              </a:rPr>
              <a:t>Data Cleaning</a:t>
            </a:r>
            <a:endParaRPr lang="en-US" sz="1300" dirty="0"/>
          </a:p>
        </p:txBody>
      </p:sp>
      <p:sp>
        <p:nvSpPr>
          <p:cNvPr id="18" name="Text 16"/>
          <p:cNvSpPr/>
          <p:nvPr/>
        </p:nvSpPr>
        <p:spPr>
          <a:xfrm>
            <a:off x="1465540" y="3184446"/>
            <a:ext cx="12592764" cy="204192"/>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Handles missing values, removes duplicates, and ensures consistent formatting.</a:t>
            </a:r>
            <a:endParaRPr lang="en-US" sz="1000" dirty="0"/>
          </a:p>
        </p:txBody>
      </p:sp>
      <p:sp>
        <p:nvSpPr>
          <p:cNvPr id="19" name="Shape 17"/>
          <p:cNvSpPr/>
          <p:nvPr/>
        </p:nvSpPr>
        <p:spPr>
          <a:xfrm>
            <a:off x="891897" y="3923467"/>
            <a:ext cx="446723" cy="15240"/>
          </a:xfrm>
          <a:prstGeom prst="roundRect">
            <a:avLst>
              <a:gd name="adj" fmla="val 351760"/>
            </a:avLst>
          </a:prstGeom>
          <a:solidFill>
            <a:srgbClr val="B2D4E5"/>
          </a:solidFill>
          <a:ln/>
        </p:spPr>
      </p:sp>
      <p:sp>
        <p:nvSpPr>
          <p:cNvPr id="20" name="Shape 18"/>
          <p:cNvSpPr/>
          <p:nvPr/>
        </p:nvSpPr>
        <p:spPr>
          <a:xfrm>
            <a:off x="619958" y="3787497"/>
            <a:ext cx="287179" cy="287179"/>
          </a:xfrm>
          <a:prstGeom prst="roundRect">
            <a:avLst>
              <a:gd name="adj" fmla="val 18667"/>
            </a:avLst>
          </a:prstGeom>
          <a:solidFill>
            <a:srgbClr val="CCEEFF"/>
          </a:solidFill>
          <a:ln w="7620">
            <a:solidFill>
              <a:srgbClr val="B2D4E5"/>
            </a:solidFill>
            <a:prstDash val="solid"/>
          </a:ln>
        </p:spPr>
      </p:sp>
      <p:sp>
        <p:nvSpPr>
          <p:cNvPr id="21" name="Text 19"/>
          <p:cNvSpPr/>
          <p:nvPr/>
        </p:nvSpPr>
        <p:spPr>
          <a:xfrm>
            <a:off x="709374" y="3830598"/>
            <a:ext cx="108347" cy="200978"/>
          </a:xfrm>
          <a:prstGeom prst="rect">
            <a:avLst/>
          </a:prstGeom>
          <a:noFill/>
          <a:ln/>
        </p:spPr>
        <p:txBody>
          <a:bodyPr wrap="none" lIns="0" tIns="0" rIns="0" bIns="0" rtlCol="0" anchor="t"/>
          <a:lstStyle/>
          <a:p>
            <a:pPr algn="ctr" indent="0" marL="0">
              <a:lnSpc>
                <a:spcPts val="1550"/>
              </a:lnSpc>
              <a:buNone/>
            </a:pPr>
            <a:r>
              <a:rPr lang="en-US" sz="1550" b="1" dirty="0">
                <a:solidFill>
                  <a:srgbClr val="272525"/>
                </a:solidFill>
                <a:latin typeface="Petrona Bold" pitchFamily="34" charset="0"/>
                <a:ea typeface="Petrona Bold" pitchFamily="34" charset="-122"/>
                <a:cs typeface="Petrona Bold" pitchFamily="34" charset="-120"/>
              </a:rPr>
              <a:t>4</a:t>
            </a:r>
            <a:endParaRPr lang="en-US" sz="1550" dirty="0"/>
          </a:p>
        </p:txBody>
      </p:sp>
      <p:sp>
        <p:nvSpPr>
          <p:cNvPr id="22" name="Text 20"/>
          <p:cNvSpPr/>
          <p:nvPr/>
        </p:nvSpPr>
        <p:spPr>
          <a:xfrm>
            <a:off x="1465540" y="3771543"/>
            <a:ext cx="1675209" cy="209312"/>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Petrona Bold" pitchFamily="34" charset="0"/>
                <a:ea typeface="Petrona Bold" pitchFamily="34" charset="-122"/>
                <a:cs typeface="Petrona Bold" pitchFamily="34" charset="-120"/>
              </a:rPr>
              <a:t>Feature Engineering</a:t>
            </a:r>
            <a:endParaRPr lang="en-US" sz="1300" dirty="0"/>
          </a:p>
        </p:txBody>
      </p:sp>
      <p:sp>
        <p:nvSpPr>
          <p:cNvPr id="23" name="Text 21"/>
          <p:cNvSpPr/>
          <p:nvPr/>
        </p:nvSpPr>
        <p:spPr>
          <a:xfrm>
            <a:off x="1465540" y="4057412"/>
            <a:ext cx="12592764" cy="204192"/>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Generates useful features from the raw data.</a:t>
            </a:r>
            <a:endParaRPr lang="en-US" sz="1000" dirty="0"/>
          </a:p>
        </p:txBody>
      </p:sp>
      <p:sp>
        <p:nvSpPr>
          <p:cNvPr id="24" name="Shape 22"/>
          <p:cNvSpPr/>
          <p:nvPr/>
        </p:nvSpPr>
        <p:spPr>
          <a:xfrm>
            <a:off x="891897" y="4796433"/>
            <a:ext cx="446723" cy="15240"/>
          </a:xfrm>
          <a:prstGeom prst="roundRect">
            <a:avLst>
              <a:gd name="adj" fmla="val 351760"/>
            </a:avLst>
          </a:prstGeom>
          <a:solidFill>
            <a:srgbClr val="B2D4E5"/>
          </a:solidFill>
          <a:ln/>
        </p:spPr>
      </p:sp>
      <p:sp>
        <p:nvSpPr>
          <p:cNvPr id="25" name="Shape 23"/>
          <p:cNvSpPr/>
          <p:nvPr/>
        </p:nvSpPr>
        <p:spPr>
          <a:xfrm>
            <a:off x="619958" y="4660463"/>
            <a:ext cx="287179" cy="287179"/>
          </a:xfrm>
          <a:prstGeom prst="roundRect">
            <a:avLst>
              <a:gd name="adj" fmla="val 18667"/>
            </a:avLst>
          </a:prstGeom>
          <a:solidFill>
            <a:srgbClr val="CCEEFF"/>
          </a:solidFill>
          <a:ln w="7620">
            <a:solidFill>
              <a:srgbClr val="B2D4E5"/>
            </a:solidFill>
            <a:prstDash val="solid"/>
          </a:ln>
        </p:spPr>
      </p:sp>
      <p:sp>
        <p:nvSpPr>
          <p:cNvPr id="26" name="Text 24"/>
          <p:cNvSpPr/>
          <p:nvPr/>
        </p:nvSpPr>
        <p:spPr>
          <a:xfrm>
            <a:off x="706398" y="4703564"/>
            <a:ext cx="114181" cy="200978"/>
          </a:xfrm>
          <a:prstGeom prst="rect">
            <a:avLst/>
          </a:prstGeom>
          <a:noFill/>
          <a:ln/>
        </p:spPr>
        <p:txBody>
          <a:bodyPr wrap="none" lIns="0" tIns="0" rIns="0" bIns="0" rtlCol="0" anchor="t"/>
          <a:lstStyle/>
          <a:p>
            <a:pPr algn="ctr" indent="0" marL="0">
              <a:lnSpc>
                <a:spcPts val="1550"/>
              </a:lnSpc>
              <a:buNone/>
            </a:pPr>
            <a:r>
              <a:rPr lang="en-US" sz="1550" b="1" dirty="0">
                <a:solidFill>
                  <a:srgbClr val="272525"/>
                </a:solidFill>
                <a:latin typeface="Petrona Bold" pitchFamily="34" charset="0"/>
                <a:ea typeface="Petrona Bold" pitchFamily="34" charset="-122"/>
                <a:cs typeface="Petrona Bold" pitchFamily="34" charset="-120"/>
              </a:rPr>
              <a:t>5</a:t>
            </a:r>
            <a:endParaRPr lang="en-US" sz="1550" dirty="0"/>
          </a:p>
        </p:txBody>
      </p:sp>
      <p:sp>
        <p:nvSpPr>
          <p:cNvPr id="27" name="Text 25"/>
          <p:cNvSpPr/>
          <p:nvPr/>
        </p:nvSpPr>
        <p:spPr>
          <a:xfrm>
            <a:off x="1465540" y="4644509"/>
            <a:ext cx="1927503" cy="209312"/>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Petrona Bold" pitchFamily="34" charset="0"/>
                <a:ea typeface="Petrona Bold" pitchFamily="34" charset="-122"/>
                <a:cs typeface="Petrona Bold" pitchFamily="34" charset="-120"/>
              </a:rPr>
              <a:t>Machine Learning Model</a:t>
            </a:r>
            <a:endParaRPr lang="en-US" sz="1300" dirty="0"/>
          </a:p>
        </p:txBody>
      </p:sp>
      <p:sp>
        <p:nvSpPr>
          <p:cNvPr id="28" name="Text 26"/>
          <p:cNvSpPr/>
          <p:nvPr/>
        </p:nvSpPr>
        <p:spPr>
          <a:xfrm>
            <a:off x="1465540" y="4930378"/>
            <a:ext cx="12592764" cy="204192"/>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Trains a Random Forest model to predict customer order amounts.</a:t>
            </a:r>
            <a:endParaRPr lang="en-US" sz="1000" dirty="0"/>
          </a:p>
        </p:txBody>
      </p:sp>
      <p:sp>
        <p:nvSpPr>
          <p:cNvPr id="29" name="Shape 27"/>
          <p:cNvSpPr/>
          <p:nvPr/>
        </p:nvSpPr>
        <p:spPr>
          <a:xfrm>
            <a:off x="891897" y="5669399"/>
            <a:ext cx="446723" cy="15240"/>
          </a:xfrm>
          <a:prstGeom prst="roundRect">
            <a:avLst>
              <a:gd name="adj" fmla="val 351760"/>
            </a:avLst>
          </a:prstGeom>
          <a:solidFill>
            <a:srgbClr val="B2D4E5"/>
          </a:solidFill>
          <a:ln/>
        </p:spPr>
      </p:sp>
      <p:sp>
        <p:nvSpPr>
          <p:cNvPr id="30" name="Shape 28"/>
          <p:cNvSpPr/>
          <p:nvPr/>
        </p:nvSpPr>
        <p:spPr>
          <a:xfrm>
            <a:off x="619958" y="5533430"/>
            <a:ext cx="287179" cy="287179"/>
          </a:xfrm>
          <a:prstGeom prst="roundRect">
            <a:avLst>
              <a:gd name="adj" fmla="val 18667"/>
            </a:avLst>
          </a:prstGeom>
          <a:solidFill>
            <a:srgbClr val="CCEEFF"/>
          </a:solidFill>
          <a:ln w="7620">
            <a:solidFill>
              <a:srgbClr val="B2D4E5"/>
            </a:solidFill>
            <a:prstDash val="solid"/>
          </a:ln>
        </p:spPr>
      </p:sp>
      <p:sp>
        <p:nvSpPr>
          <p:cNvPr id="31" name="Text 29"/>
          <p:cNvSpPr/>
          <p:nvPr/>
        </p:nvSpPr>
        <p:spPr>
          <a:xfrm>
            <a:off x="702588" y="5576530"/>
            <a:ext cx="121801" cy="200978"/>
          </a:xfrm>
          <a:prstGeom prst="rect">
            <a:avLst/>
          </a:prstGeom>
          <a:noFill/>
          <a:ln/>
        </p:spPr>
        <p:txBody>
          <a:bodyPr wrap="none" lIns="0" tIns="0" rIns="0" bIns="0" rtlCol="0" anchor="t"/>
          <a:lstStyle/>
          <a:p>
            <a:pPr algn="ctr" indent="0" marL="0">
              <a:lnSpc>
                <a:spcPts val="1550"/>
              </a:lnSpc>
              <a:buNone/>
            </a:pPr>
            <a:r>
              <a:rPr lang="en-US" sz="1550" b="1" dirty="0">
                <a:solidFill>
                  <a:srgbClr val="272525"/>
                </a:solidFill>
                <a:latin typeface="Petrona Bold" pitchFamily="34" charset="0"/>
                <a:ea typeface="Petrona Bold" pitchFamily="34" charset="-122"/>
                <a:cs typeface="Petrona Bold" pitchFamily="34" charset="-120"/>
              </a:rPr>
              <a:t>6</a:t>
            </a:r>
            <a:endParaRPr lang="en-US" sz="1550" dirty="0"/>
          </a:p>
        </p:txBody>
      </p:sp>
      <p:sp>
        <p:nvSpPr>
          <p:cNvPr id="32" name="Text 30"/>
          <p:cNvSpPr/>
          <p:nvPr/>
        </p:nvSpPr>
        <p:spPr>
          <a:xfrm>
            <a:off x="1465540" y="5517475"/>
            <a:ext cx="1675209" cy="209312"/>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Petrona Bold" pitchFamily="34" charset="0"/>
                <a:ea typeface="Petrona Bold" pitchFamily="34" charset="-122"/>
                <a:cs typeface="Petrona Bold" pitchFamily="34" charset="-120"/>
              </a:rPr>
              <a:t>Model Storage</a:t>
            </a:r>
            <a:endParaRPr lang="en-US" sz="1300" dirty="0"/>
          </a:p>
        </p:txBody>
      </p:sp>
      <p:sp>
        <p:nvSpPr>
          <p:cNvPr id="33" name="Text 31"/>
          <p:cNvSpPr/>
          <p:nvPr/>
        </p:nvSpPr>
        <p:spPr>
          <a:xfrm>
            <a:off x="1465540" y="5803344"/>
            <a:ext cx="12592764" cy="204192"/>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Stores the trained model for future use.</a:t>
            </a:r>
            <a:endParaRPr lang="en-US" sz="1000" dirty="0"/>
          </a:p>
        </p:txBody>
      </p:sp>
      <p:sp>
        <p:nvSpPr>
          <p:cNvPr id="34" name="Shape 32"/>
          <p:cNvSpPr/>
          <p:nvPr/>
        </p:nvSpPr>
        <p:spPr>
          <a:xfrm>
            <a:off x="891897" y="6542365"/>
            <a:ext cx="446723" cy="15240"/>
          </a:xfrm>
          <a:prstGeom prst="roundRect">
            <a:avLst>
              <a:gd name="adj" fmla="val 351760"/>
            </a:avLst>
          </a:prstGeom>
          <a:solidFill>
            <a:srgbClr val="B2D4E5"/>
          </a:solidFill>
          <a:ln/>
        </p:spPr>
      </p:sp>
      <p:sp>
        <p:nvSpPr>
          <p:cNvPr id="35" name="Shape 33"/>
          <p:cNvSpPr/>
          <p:nvPr/>
        </p:nvSpPr>
        <p:spPr>
          <a:xfrm>
            <a:off x="619958" y="6406396"/>
            <a:ext cx="287179" cy="287179"/>
          </a:xfrm>
          <a:prstGeom prst="roundRect">
            <a:avLst>
              <a:gd name="adj" fmla="val 18667"/>
            </a:avLst>
          </a:prstGeom>
          <a:solidFill>
            <a:srgbClr val="CCEEFF"/>
          </a:solidFill>
          <a:ln w="7620">
            <a:solidFill>
              <a:srgbClr val="B2D4E5"/>
            </a:solidFill>
            <a:prstDash val="solid"/>
          </a:ln>
        </p:spPr>
      </p:sp>
      <p:sp>
        <p:nvSpPr>
          <p:cNvPr id="36" name="Text 34"/>
          <p:cNvSpPr/>
          <p:nvPr/>
        </p:nvSpPr>
        <p:spPr>
          <a:xfrm>
            <a:off x="713661" y="6449497"/>
            <a:ext cx="99774" cy="200978"/>
          </a:xfrm>
          <a:prstGeom prst="rect">
            <a:avLst/>
          </a:prstGeom>
          <a:noFill/>
          <a:ln/>
        </p:spPr>
        <p:txBody>
          <a:bodyPr wrap="none" lIns="0" tIns="0" rIns="0" bIns="0" rtlCol="0" anchor="t"/>
          <a:lstStyle/>
          <a:p>
            <a:pPr algn="ctr" indent="0" marL="0">
              <a:lnSpc>
                <a:spcPts val="1550"/>
              </a:lnSpc>
              <a:buNone/>
            </a:pPr>
            <a:r>
              <a:rPr lang="en-US" sz="1550" b="1" dirty="0">
                <a:solidFill>
                  <a:srgbClr val="272525"/>
                </a:solidFill>
                <a:latin typeface="Petrona Bold" pitchFamily="34" charset="0"/>
                <a:ea typeface="Petrona Bold" pitchFamily="34" charset="-122"/>
                <a:cs typeface="Petrona Bold" pitchFamily="34" charset="-120"/>
              </a:rPr>
              <a:t>7</a:t>
            </a:r>
            <a:endParaRPr lang="en-US" sz="1550" dirty="0"/>
          </a:p>
        </p:txBody>
      </p:sp>
      <p:sp>
        <p:nvSpPr>
          <p:cNvPr id="37" name="Text 35"/>
          <p:cNvSpPr/>
          <p:nvPr/>
        </p:nvSpPr>
        <p:spPr>
          <a:xfrm>
            <a:off x="1465540" y="6390442"/>
            <a:ext cx="1675209" cy="209312"/>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Petrona Bold" pitchFamily="34" charset="0"/>
                <a:ea typeface="Petrona Bold" pitchFamily="34" charset="-122"/>
                <a:cs typeface="Petrona Bold" pitchFamily="34" charset="-120"/>
              </a:rPr>
              <a:t>API Layer</a:t>
            </a:r>
            <a:endParaRPr lang="en-US" sz="1300" dirty="0"/>
          </a:p>
        </p:txBody>
      </p:sp>
      <p:sp>
        <p:nvSpPr>
          <p:cNvPr id="38" name="Text 36"/>
          <p:cNvSpPr/>
          <p:nvPr/>
        </p:nvSpPr>
        <p:spPr>
          <a:xfrm>
            <a:off x="1465540" y="6676311"/>
            <a:ext cx="12592764" cy="204192"/>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Exposes the trained model for real-time predictions.</a:t>
            </a:r>
            <a:endParaRPr lang="en-US" sz="1000" dirty="0"/>
          </a:p>
        </p:txBody>
      </p:sp>
      <p:sp>
        <p:nvSpPr>
          <p:cNvPr id="39" name="Shape 37"/>
          <p:cNvSpPr/>
          <p:nvPr/>
        </p:nvSpPr>
        <p:spPr>
          <a:xfrm>
            <a:off x="891897" y="7415332"/>
            <a:ext cx="446723" cy="15240"/>
          </a:xfrm>
          <a:prstGeom prst="roundRect">
            <a:avLst>
              <a:gd name="adj" fmla="val 351760"/>
            </a:avLst>
          </a:prstGeom>
          <a:solidFill>
            <a:srgbClr val="B2D4E5"/>
          </a:solidFill>
          <a:ln/>
        </p:spPr>
      </p:sp>
      <p:sp>
        <p:nvSpPr>
          <p:cNvPr id="40" name="Shape 38"/>
          <p:cNvSpPr/>
          <p:nvPr/>
        </p:nvSpPr>
        <p:spPr>
          <a:xfrm>
            <a:off x="619958" y="7279362"/>
            <a:ext cx="287179" cy="287179"/>
          </a:xfrm>
          <a:prstGeom prst="roundRect">
            <a:avLst>
              <a:gd name="adj" fmla="val 18667"/>
            </a:avLst>
          </a:prstGeom>
          <a:solidFill>
            <a:srgbClr val="CCEEFF"/>
          </a:solidFill>
          <a:ln w="7620">
            <a:solidFill>
              <a:srgbClr val="B2D4E5"/>
            </a:solidFill>
            <a:prstDash val="solid"/>
          </a:ln>
        </p:spPr>
      </p:sp>
      <p:sp>
        <p:nvSpPr>
          <p:cNvPr id="41" name="Text 39"/>
          <p:cNvSpPr/>
          <p:nvPr/>
        </p:nvSpPr>
        <p:spPr>
          <a:xfrm>
            <a:off x="702945" y="7322463"/>
            <a:ext cx="121087" cy="200978"/>
          </a:xfrm>
          <a:prstGeom prst="rect">
            <a:avLst/>
          </a:prstGeom>
          <a:noFill/>
          <a:ln/>
        </p:spPr>
        <p:txBody>
          <a:bodyPr wrap="none" lIns="0" tIns="0" rIns="0" bIns="0" rtlCol="0" anchor="t"/>
          <a:lstStyle/>
          <a:p>
            <a:pPr algn="ctr" indent="0" marL="0">
              <a:lnSpc>
                <a:spcPts val="1550"/>
              </a:lnSpc>
              <a:buNone/>
            </a:pPr>
            <a:r>
              <a:rPr lang="en-US" sz="1550" b="1" dirty="0">
                <a:solidFill>
                  <a:srgbClr val="272525"/>
                </a:solidFill>
                <a:latin typeface="Petrona Bold" pitchFamily="34" charset="0"/>
                <a:ea typeface="Petrona Bold" pitchFamily="34" charset="-122"/>
                <a:cs typeface="Petrona Bold" pitchFamily="34" charset="-120"/>
              </a:rPr>
              <a:t>8</a:t>
            </a:r>
            <a:endParaRPr lang="en-US" sz="1550" dirty="0"/>
          </a:p>
        </p:txBody>
      </p:sp>
      <p:sp>
        <p:nvSpPr>
          <p:cNvPr id="42" name="Text 40"/>
          <p:cNvSpPr/>
          <p:nvPr/>
        </p:nvSpPr>
        <p:spPr>
          <a:xfrm>
            <a:off x="1465540" y="7263408"/>
            <a:ext cx="1675209" cy="209312"/>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Petrona Bold" pitchFamily="34" charset="0"/>
                <a:ea typeface="Petrona Bold" pitchFamily="34" charset="-122"/>
                <a:cs typeface="Petrona Bold" pitchFamily="34" charset="-120"/>
              </a:rPr>
              <a:t>Client Applications</a:t>
            </a:r>
            <a:endParaRPr lang="en-US" sz="1300" dirty="0"/>
          </a:p>
        </p:txBody>
      </p:sp>
      <p:sp>
        <p:nvSpPr>
          <p:cNvPr id="43" name="Text 41"/>
          <p:cNvSpPr/>
          <p:nvPr/>
        </p:nvSpPr>
        <p:spPr>
          <a:xfrm>
            <a:off x="1465540" y="7549277"/>
            <a:ext cx="12592764" cy="204192"/>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Access the API for predictions.</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348026"/>
            <a:ext cx="6480810" cy="809982"/>
          </a:xfrm>
          <a:prstGeom prst="rect">
            <a:avLst/>
          </a:prstGeom>
          <a:noFill/>
          <a:ln/>
        </p:spPr>
        <p:txBody>
          <a:bodyPr wrap="none" lIns="0" tIns="0" rIns="0" bIns="0" rtlCol="0" anchor="t"/>
          <a:lstStyle/>
          <a:p>
            <a:pPr indent="0" marL="0">
              <a:lnSpc>
                <a:spcPts val="6350"/>
              </a:lnSpc>
              <a:buNone/>
            </a:pPr>
            <a:r>
              <a:rPr lang="en-US" sz="5100" b="1" dirty="0">
                <a:solidFill>
                  <a:srgbClr val="000000"/>
                </a:solidFill>
                <a:latin typeface="Petrona Bold" pitchFamily="34" charset="0"/>
                <a:ea typeface="Petrona Bold" pitchFamily="34" charset="-122"/>
                <a:cs typeface="Petrona Bold" pitchFamily="34" charset="-120"/>
              </a:rPr>
              <a:t>Data Overview</a:t>
            </a:r>
            <a:endParaRPr lang="en-US" sz="5100" dirty="0"/>
          </a:p>
        </p:txBody>
      </p:sp>
      <p:sp>
        <p:nvSpPr>
          <p:cNvPr id="4" name="Shape 1"/>
          <p:cNvSpPr/>
          <p:nvPr/>
        </p:nvSpPr>
        <p:spPr>
          <a:xfrm>
            <a:off x="864037" y="2528292"/>
            <a:ext cx="7415927" cy="4353163"/>
          </a:xfrm>
          <a:prstGeom prst="roundRect">
            <a:avLst>
              <a:gd name="adj" fmla="val 2382"/>
            </a:avLst>
          </a:prstGeom>
          <a:noFill/>
          <a:ln w="15240">
            <a:solidFill>
              <a:srgbClr val="000000">
                <a:alpha val="8000"/>
              </a:srgbClr>
            </a:solidFill>
            <a:prstDash val="solid"/>
          </a:ln>
        </p:spPr>
      </p:sp>
      <p:sp>
        <p:nvSpPr>
          <p:cNvPr id="5" name="Shape 2"/>
          <p:cNvSpPr/>
          <p:nvPr/>
        </p:nvSpPr>
        <p:spPr>
          <a:xfrm>
            <a:off x="879277" y="2543532"/>
            <a:ext cx="7385447" cy="1101566"/>
          </a:xfrm>
          <a:prstGeom prst="rect">
            <a:avLst/>
          </a:prstGeom>
          <a:solidFill>
            <a:srgbClr val="FFFFFF">
              <a:alpha val="4000"/>
            </a:srgbClr>
          </a:solidFill>
          <a:ln/>
        </p:spPr>
      </p:sp>
      <p:sp>
        <p:nvSpPr>
          <p:cNvPr id="6" name="Text 3"/>
          <p:cNvSpPr/>
          <p:nvPr/>
        </p:nvSpPr>
        <p:spPr>
          <a:xfrm>
            <a:off x="1126093" y="2699266"/>
            <a:ext cx="979646"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BillNo</a:t>
            </a:r>
            <a:endParaRPr lang="en-US" sz="1900" dirty="0"/>
          </a:p>
        </p:txBody>
      </p:sp>
      <p:sp>
        <p:nvSpPr>
          <p:cNvPr id="7" name="Text 4"/>
          <p:cNvSpPr/>
          <p:nvPr/>
        </p:nvSpPr>
        <p:spPr>
          <a:xfrm>
            <a:off x="2606993" y="2699266"/>
            <a:ext cx="975836" cy="790099"/>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Itemname</a:t>
            </a:r>
            <a:endParaRPr lang="en-US" sz="1900" dirty="0"/>
          </a:p>
        </p:txBody>
      </p:sp>
      <p:sp>
        <p:nvSpPr>
          <p:cNvPr id="8" name="Text 5"/>
          <p:cNvSpPr/>
          <p:nvPr/>
        </p:nvSpPr>
        <p:spPr>
          <a:xfrm>
            <a:off x="4084082" y="2699266"/>
            <a:ext cx="975836" cy="790099"/>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Quantity</a:t>
            </a:r>
            <a:endParaRPr lang="en-US" sz="1900" dirty="0"/>
          </a:p>
        </p:txBody>
      </p:sp>
      <p:sp>
        <p:nvSpPr>
          <p:cNvPr id="9" name="Text 6"/>
          <p:cNvSpPr/>
          <p:nvPr/>
        </p:nvSpPr>
        <p:spPr>
          <a:xfrm>
            <a:off x="5561171" y="2699266"/>
            <a:ext cx="975836"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Price</a:t>
            </a:r>
            <a:endParaRPr lang="en-US" sz="1900" dirty="0"/>
          </a:p>
        </p:txBody>
      </p:sp>
      <p:sp>
        <p:nvSpPr>
          <p:cNvPr id="10" name="Text 7"/>
          <p:cNvSpPr/>
          <p:nvPr/>
        </p:nvSpPr>
        <p:spPr>
          <a:xfrm>
            <a:off x="7038261" y="2699266"/>
            <a:ext cx="979646" cy="790099"/>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CustomerID</a:t>
            </a:r>
            <a:endParaRPr lang="en-US" sz="1900" dirty="0"/>
          </a:p>
        </p:txBody>
      </p:sp>
      <p:sp>
        <p:nvSpPr>
          <p:cNvPr id="11" name="Shape 8"/>
          <p:cNvSpPr/>
          <p:nvPr/>
        </p:nvSpPr>
        <p:spPr>
          <a:xfrm>
            <a:off x="879277" y="3645098"/>
            <a:ext cx="7385447" cy="706517"/>
          </a:xfrm>
          <a:prstGeom prst="rect">
            <a:avLst/>
          </a:prstGeom>
          <a:solidFill>
            <a:srgbClr val="000000">
              <a:alpha val="4000"/>
            </a:srgbClr>
          </a:solidFill>
          <a:ln/>
        </p:spPr>
      </p:sp>
      <p:sp>
        <p:nvSpPr>
          <p:cNvPr id="12" name="Text 9"/>
          <p:cNvSpPr/>
          <p:nvPr/>
        </p:nvSpPr>
        <p:spPr>
          <a:xfrm>
            <a:off x="1126093" y="3800832"/>
            <a:ext cx="979646"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1283</a:t>
            </a:r>
            <a:endParaRPr lang="en-US" sz="1900" dirty="0"/>
          </a:p>
        </p:txBody>
      </p:sp>
      <p:sp>
        <p:nvSpPr>
          <p:cNvPr id="13" name="Text 10"/>
          <p:cNvSpPr/>
          <p:nvPr/>
        </p:nvSpPr>
        <p:spPr>
          <a:xfrm>
            <a:off x="2606993" y="3800832"/>
            <a:ext cx="975836"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Eggs</a:t>
            </a:r>
            <a:endParaRPr lang="en-US" sz="1900" dirty="0"/>
          </a:p>
        </p:txBody>
      </p:sp>
      <p:sp>
        <p:nvSpPr>
          <p:cNvPr id="14" name="Text 11"/>
          <p:cNvSpPr/>
          <p:nvPr/>
        </p:nvSpPr>
        <p:spPr>
          <a:xfrm>
            <a:off x="4084082" y="3800832"/>
            <a:ext cx="975836"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4</a:t>
            </a:r>
            <a:endParaRPr lang="en-US" sz="1900" dirty="0"/>
          </a:p>
        </p:txBody>
      </p:sp>
      <p:sp>
        <p:nvSpPr>
          <p:cNvPr id="15" name="Text 12"/>
          <p:cNvSpPr/>
          <p:nvPr/>
        </p:nvSpPr>
        <p:spPr>
          <a:xfrm>
            <a:off x="5561171" y="3800832"/>
            <a:ext cx="975836"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4.85</a:t>
            </a:r>
            <a:endParaRPr lang="en-US" sz="1900" dirty="0"/>
          </a:p>
        </p:txBody>
      </p:sp>
      <p:sp>
        <p:nvSpPr>
          <p:cNvPr id="16" name="Text 13"/>
          <p:cNvSpPr/>
          <p:nvPr/>
        </p:nvSpPr>
        <p:spPr>
          <a:xfrm>
            <a:off x="7038261" y="3800832"/>
            <a:ext cx="979646"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39921</a:t>
            </a:r>
            <a:endParaRPr lang="en-US" sz="1900" dirty="0"/>
          </a:p>
        </p:txBody>
      </p:sp>
      <p:sp>
        <p:nvSpPr>
          <p:cNvPr id="17" name="Shape 14"/>
          <p:cNvSpPr/>
          <p:nvPr/>
        </p:nvSpPr>
        <p:spPr>
          <a:xfrm>
            <a:off x="879277" y="4351615"/>
            <a:ext cx="7385447" cy="1101566"/>
          </a:xfrm>
          <a:prstGeom prst="rect">
            <a:avLst/>
          </a:prstGeom>
          <a:solidFill>
            <a:srgbClr val="FFFFFF">
              <a:alpha val="4000"/>
            </a:srgbClr>
          </a:solidFill>
          <a:ln/>
        </p:spPr>
      </p:sp>
      <p:sp>
        <p:nvSpPr>
          <p:cNvPr id="18" name="Text 15"/>
          <p:cNvSpPr/>
          <p:nvPr/>
        </p:nvSpPr>
        <p:spPr>
          <a:xfrm>
            <a:off x="1126093" y="4507349"/>
            <a:ext cx="979646"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1283</a:t>
            </a:r>
            <a:endParaRPr lang="en-US" sz="1900" dirty="0"/>
          </a:p>
        </p:txBody>
      </p:sp>
      <p:sp>
        <p:nvSpPr>
          <p:cNvPr id="19" name="Text 16"/>
          <p:cNvSpPr/>
          <p:nvPr/>
        </p:nvSpPr>
        <p:spPr>
          <a:xfrm>
            <a:off x="2606993" y="4507349"/>
            <a:ext cx="975836" cy="790099"/>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Tomatoes</a:t>
            </a:r>
            <a:endParaRPr lang="en-US" sz="1900" dirty="0"/>
          </a:p>
        </p:txBody>
      </p:sp>
      <p:sp>
        <p:nvSpPr>
          <p:cNvPr id="20" name="Text 17"/>
          <p:cNvSpPr/>
          <p:nvPr/>
        </p:nvSpPr>
        <p:spPr>
          <a:xfrm>
            <a:off x="4084082" y="4507349"/>
            <a:ext cx="975836"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2</a:t>
            </a:r>
            <a:endParaRPr lang="en-US" sz="1900" dirty="0"/>
          </a:p>
        </p:txBody>
      </p:sp>
      <p:sp>
        <p:nvSpPr>
          <p:cNvPr id="21" name="Text 18"/>
          <p:cNvSpPr/>
          <p:nvPr/>
        </p:nvSpPr>
        <p:spPr>
          <a:xfrm>
            <a:off x="5561171" y="4507349"/>
            <a:ext cx="975836"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4.86</a:t>
            </a:r>
            <a:endParaRPr lang="en-US" sz="1900" dirty="0"/>
          </a:p>
        </p:txBody>
      </p:sp>
      <p:sp>
        <p:nvSpPr>
          <p:cNvPr id="22" name="Text 19"/>
          <p:cNvSpPr/>
          <p:nvPr/>
        </p:nvSpPr>
        <p:spPr>
          <a:xfrm>
            <a:off x="7038261" y="4507349"/>
            <a:ext cx="979646"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40389</a:t>
            </a:r>
            <a:endParaRPr lang="en-US" sz="1900" dirty="0"/>
          </a:p>
        </p:txBody>
      </p:sp>
      <p:sp>
        <p:nvSpPr>
          <p:cNvPr id="23" name="Shape 20"/>
          <p:cNvSpPr/>
          <p:nvPr/>
        </p:nvSpPr>
        <p:spPr>
          <a:xfrm>
            <a:off x="879277" y="5453182"/>
            <a:ext cx="7385447" cy="706517"/>
          </a:xfrm>
          <a:prstGeom prst="rect">
            <a:avLst/>
          </a:prstGeom>
          <a:solidFill>
            <a:srgbClr val="000000">
              <a:alpha val="4000"/>
            </a:srgbClr>
          </a:solidFill>
          <a:ln/>
        </p:spPr>
      </p:sp>
      <p:sp>
        <p:nvSpPr>
          <p:cNvPr id="24" name="Text 21"/>
          <p:cNvSpPr/>
          <p:nvPr/>
        </p:nvSpPr>
        <p:spPr>
          <a:xfrm>
            <a:off x="1126093" y="5608915"/>
            <a:ext cx="979646"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1285</a:t>
            </a:r>
            <a:endParaRPr lang="en-US" sz="1900" dirty="0"/>
          </a:p>
        </p:txBody>
      </p:sp>
      <p:sp>
        <p:nvSpPr>
          <p:cNvPr id="25" name="Text 22"/>
          <p:cNvSpPr/>
          <p:nvPr/>
        </p:nvSpPr>
        <p:spPr>
          <a:xfrm>
            <a:off x="2606993" y="5608915"/>
            <a:ext cx="975836"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Apples</a:t>
            </a:r>
            <a:endParaRPr lang="en-US" sz="1900" dirty="0"/>
          </a:p>
        </p:txBody>
      </p:sp>
      <p:sp>
        <p:nvSpPr>
          <p:cNvPr id="26" name="Text 23"/>
          <p:cNvSpPr/>
          <p:nvPr/>
        </p:nvSpPr>
        <p:spPr>
          <a:xfrm>
            <a:off x="4084082" y="5608915"/>
            <a:ext cx="975836"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5</a:t>
            </a:r>
            <a:endParaRPr lang="en-US" sz="1900" dirty="0"/>
          </a:p>
        </p:txBody>
      </p:sp>
      <p:sp>
        <p:nvSpPr>
          <p:cNvPr id="27" name="Text 24"/>
          <p:cNvSpPr/>
          <p:nvPr/>
        </p:nvSpPr>
        <p:spPr>
          <a:xfrm>
            <a:off x="5561171" y="5608915"/>
            <a:ext cx="975836"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3.02</a:t>
            </a:r>
            <a:endParaRPr lang="en-US" sz="1900" dirty="0"/>
          </a:p>
        </p:txBody>
      </p:sp>
      <p:sp>
        <p:nvSpPr>
          <p:cNvPr id="28" name="Text 25"/>
          <p:cNvSpPr/>
          <p:nvPr/>
        </p:nvSpPr>
        <p:spPr>
          <a:xfrm>
            <a:off x="7038261" y="5608915"/>
            <a:ext cx="979646"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12894</a:t>
            </a:r>
            <a:endParaRPr lang="en-US" sz="1900" dirty="0"/>
          </a:p>
        </p:txBody>
      </p:sp>
      <p:sp>
        <p:nvSpPr>
          <p:cNvPr id="29" name="Shape 26"/>
          <p:cNvSpPr/>
          <p:nvPr/>
        </p:nvSpPr>
        <p:spPr>
          <a:xfrm>
            <a:off x="879277" y="6159698"/>
            <a:ext cx="7385447" cy="706517"/>
          </a:xfrm>
          <a:prstGeom prst="rect">
            <a:avLst/>
          </a:prstGeom>
          <a:solidFill>
            <a:srgbClr val="FFFFFF">
              <a:alpha val="4000"/>
            </a:srgbClr>
          </a:solidFill>
          <a:ln/>
        </p:spPr>
      </p:sp>
      <p:sp>
        <p:nvSpPr>
          <p:cNvPr id="30" name="Text 27"/>
          <p:cNvSpPr/>
          <p:nvPr/>
        </p:nvSpPr>
        <p:spPr>
          <a:xfrm>
            <a:off x="1126093" y="6315432"/>
            <a:ext cx="979646"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1287</a:t>
            </a:r>
            <a:endParaRPr lang="en-US" sz="1900" dirty="0"/>
          </a:p>
        </p:txBody>
      </p:sp>
      <p:sp>
        <p:nvSpPr>
          <p:cNvPr id="31" name="Text 28"/>
          <p:cNvSpPr/>
          <p:nvPr/>
        </p:nvSpPr>
        <p:spPr>
          <a:xfrm>
            <a:off x="2606993" y="6315432"/>
            <a:ext cx="975836"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Cheese</a:t>
            </a:r>
            <a:endParaRPr lang="en-US" sz="1900" dirty="0"/>
          </a:p>
        </p:txBody>
      </p:sp>
      <p:sp>
        <p:nvSpPr>
          <p:cNvPr id="32" name="Text 29"/>
          <p:cNvSpPr/>
          <p:nvPr/>
        </p:nvSpPr>
        <p:spPr>
          <a:xfrm>
            <a:off x="4084082" y="6315432"/>
            <a:ext cx="975836"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1</a:t>
            </a:r>
            <a:endParaRPr lang="en-US" sz="1900" dirty="0"/>
          </a:p>
        </p:txBody>
      </p:sp>
      <p:sp>
        <p:nvSpPr>
          <p:cNvPr id="33" name="Text 30"/>
          <p:cNvSpPr/>
          <p:nvPr/>
        </p:nvSpPr>
        <p:spPr>
          <a:xfrm>
            <a:off x="5561171" y="6315432"/>
            <a:ext cx="975836"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6.09</a:t>
            </a:r>
            <a:endParaRPr lang="en-US" sz="1900" dirty="0"/>
          </a:p>
        </p:txBody>
      </p:sp>
      <p:sp>
        <p:nvSpPr>
          <p:cNvPr id="34" name="Text 31"/>
          <p:cNvSpPr/>
          <p:nvPr/>
        </p:nvSpPr>
        <p:spPr>
          <a:xfrm>
            <a:off x="7038261" y="6315432"/>
            <a:ext cx="979646"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82102</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980242"/>
            <a:ext cx="7415927" cy="1619964"/>
          </a:xfrm>
          <a:prstGeom prst="rect">
            <a:avLst/>
          </a:prstGeom>
          <a:noFill/>
          <a:ln/>
        </p:spPr>
        <p:txBody>
          <a:bodyPr wrap="square" lIns="0" tIns="0" rIns="0" bIns="0" rtlCol="0" anchor="t"/>
          <a:lstStyle/>
          <a:p>
            <a:pPr indent="0" marL="0">
              <a:lnSpc>
                <a:spcPts val="6350"/>
              </a:lnSpc>
              <a:buNone/>
            </a:pPr>
            <a:r>
              <a:rPr lang="en-US" sz="5100" b="1" dirty="0">
                <a:solidFill>
                  <a:srgbClr val="000000"/>
                </a:solidFill>
                <a:latin typeface="Petrona Bold" pitchFamily="34" charset="0"/>
                <a:ea typeface="Petrona Bold" pitchFamily="34" charset="-122"/>
                <a:cs typeface="Petrona Bold" pitchFamily="34" charset="-120"/>
              </a:rPr>
              <a:t>Data Processing and Feature Engineering</a:t>
            </a:r>
            <a:endParaRPr lang="en-US" sz="5100" dirty="0"/>
          </a:p>
        </p:txBody>
      </p:sp>
      <p:sp>
        <p:nvSpPr>
          <p:cNvPr id="4" name="Shape 1"/>
          <p:cNvSpPr/>
          <p:nvPr/>
        </p:nvSpPr>
        <p:spPr>
          <a:xfrm>
            <a:off x="6350437" y="3248144"/>
            <a:ext cx="555427" cy="555427"/>
          </a:xfrm>
          <a:prstGeom prst="roundRect">
            <a:avLst>
              <a:gd name="adj" fmla="val 18669"/>
            </a:avLst>
          </a:prstGeom>
          <a:solidFill>
            <a:srgbClr val="CCEEFF"/>
          </a:solidFill>
          <a:ln w="15240">
            <a:solidFill>
              <a:srgbClr val="B2D4E5"/>
            </a:solidFill>
            <a:prstDash val="solid"/>
          </a:ln>
        </p:spPr>
      </p:sp>
      <p:sp>
        <p:nvSpPr>
          <p:cNvPr id="5" name="Text 2"/>
          <p:cNvSpPr/>
          <p:nvPr/>
        </p:nvSpPr>
        <p:spPr>
          <a:xfrm>
            <a:off x="6544866" y="3331369"/>
            <a:ext cx="166449" cy="388858"/>
          </a:xfrm>
          <a:prstGeom prst="rect">
            <a:avLst/>
          </a:prstGeom>
          <a:noFill/>
          <a:ln/>
        </p:spPr>
        <p:txBody>
          <a:bodyPr wrap="none" lIns="0" tIns="0" rIns="0" bIns="0" rtlCol="0" anchor="t"/>
          <a:lstStyle/>
          <a:p>
            <a:pPr algn="ctr" indent="0" marL="0">
              <a:lnSpc>
                <a:spcPts val="3050"/>
              </a:lnSpc>
              <a:buNone/>
            </a:pPr>
            <a:r>
              <a:rPr lang="en-US" sz="3050" b="1" dirty="0">
                <a:solidFill>
                  <a:srgbClr val="272525"/>
                </a:solidFill>
                <a:latin typeface="Petrona Bold" pitchFamily="34" charset="0"/>
                <a:ea typeface="Petrona Bold" pitchFamily="34" charset="-122"/>
                <a:cs typeface="Petrona Bold" pitchFamily="34" charset="-120"/>
              </a:rPr>
              <a:t>1</a:t>
            </a:r>
            <a:endParaRPr lang="en-US" sz="3050" dirty="0"/>
          </a:p>
        </p:txBody>
      </p:sp>
      <p:sp>
        <p:nvSpPr>
          <p:cNvPr id="6" name="Text 3"/>
          <p:cNvSpPr/>
          <p:nvPr/>
        </p:nvSpPr>
        <p:spPr>
          <a:xfrm>
            <a:off x="7152680" y="3248144"/>
            <a:ext cx="3240405" cy="405051"/>
          </a:xfrm>
          <a:prstGeom prst="rect">
            <a:avLst/>
          </a:prstGeom>
          <a:noFill/>
          <a:ln/>
        </p:spPr>
        <p:txBody>
          <a:bodyPr wrap="none" lIns="0" tIns="0" rIns="0" bIns="0" rtlCol="0" anchor="t"/>
          <a:lstStyle/>
          <a:p>
            <a:pPr indent="0" marL="0">
              <a:lnSpc>
                <a:spcPts val="3150"/>
              </a:lnSpc>
              <a:buNone/>
            </a:pPr>
            <a:r>
              <a:rPr lang="en-US" sz="2550" b="1" dirty="0">
                <a:solidFill>
                  <a:srgbClr val="272525"/>
                </a:solidFill>
                <a:latin typeface="Petrona Bold" pitchFamily="34" charset="0"/>
                <a:ea typeface="Petrona Bold" pitchFamily="34" charset="-122"/>
                <a:cs typeface="Petrona Bold" pitchFamily="34" charset="-120"/>
              </a:rPr>
              <a:t>Data Cleaning</a:t>
            </a:r>
            <a:endParaRPr lang="en-US" sz="2550" dirty="0"/>
          </a:p>
        </p:txBody>
      </p:sp>
      <p:sp>
        <p:nvSpPr>
          <p:cNvPr id="7" name="Text 4"/>
          <p:cNvSpPr/>
          <p:nvPr/>
        </p:nvSpPr>
        <p:spPr>
          <a:xfrm>
            <a:off x="7152680" y="3801308"/>
            <a:ext cx="6613684" cy="790099"/>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Handles missing values, removes duplicates, and ensures consistent formatting across the dataset.</a:t>
            </a:r>
            <a:endParaRPr lang="en-US" sz="1900" dirty="0"/>
          </a:p>
        </p:txBody>
      </p:sp>
      <p:sp>
        <p:nvSpPr>
          <p:cNvPr id="8" name="Shape 5"/>
          <p:cNvSpPr/>
          <p:nvPr/>
        </p:nvSpPr>
        <p:spPr>
          <a:xfrm>
            <a:off x="6350437" y="5115878"/>
            <a:ext cx="555427" cy="555427"/>
          </a:xfrm>
          <a:prstGeom prst="roundRect">
            <a:avLst>
              <a:gd name="adj" fmla="val 18669"/>
            </a:avLst>
          </a:prstGeom>
          <a:solidFill>
            <a:srgbClr val="CCEEFF"/>
          </a:solidFill>
          <a:ln w="15240">
            <a:solidFill>
              <a:srgbClr val="B2D4E5"/>
            </a:solidFill>
            <a:prstDash val="solid"/>
          </a:ln>
        </p:spPr>
      </p:sp>
      <p:sp>
        <p:nvSpPr>
          <p:cNvPr id="9" name="Text 6"/>
          <p:cNvSpPr/>
          <p:nvPr/>
        </p:nvSpPr>
        <p:spPr>
          <a:xfrm>
            <a:off x="6517838" y="5199102"/>
            <a:ext cx="220504" cy="388858"/>
          </a:xfrm>
          <a:prstGeom prst="rect">
            <a:avLst/>
          </a:prstGeom>
          <a:noFill/>
          <a:ln/>
        </p:spPr>
        <p:txBody>
          <a:bodyPr wrap="none" lIns="0" tIns="0" rIns="0" bIns="0" rtlCol="0" anchor="t"/>
          <a:lstStyle/>
          <a:p>
            <a:pPr algn="ctr" indent="0" marL="0">
              <a:lnSpc>
                <a:spcPts val="3050"/>
              </a:lnSpc>
              <a:buNone/>
            </a:pPr>
            <a:r>
              <a:rPr lang="en-US" sz="3050" b="1" dirty="0">
                <a:solidFill>
                  <a:srgbClr val="272525"/>
                </a:solidFill>
                <a:latin typeface="Petrona Bold" pitchFamily="34" charset="0"/>
                <a:ea typeface="Petrona Bold" pitchFamily="34" charset="-122"/>
                <a:cs typeface="Petrona Bold" pitchFamily="34" charset="-120"/>
              </a:rPr>
              <a:t>2</a:t>
            </a:r>
            <a:endParaRPr lang="en-US" sz="3050" dirty="0"/>
          </a:p>
        </p:txBody>
      </p:sp>
      <p:sp>
        <p:nvSpPr>
          <p:cNvPr id="10" name="Text 7"/>
          <p:cNvSpPr/>
          <p:nvPr/>
        </p:nvSpPr>
        <p:spPr>
          <a:xfrm>
            <a:off x="7152680" y="5115878"/>
            <a:ext cx="3240405" cy="405051"/>
          </a:xfrm>
          <a:prstGeom prst="rect">
            <a:avLst/>
          </a:prstGeom>
          <a:noFill/>
          <a:ln/>
        </p:spPr>
        <p:txBody>
          <a:bodyPr wrap="none" lIns="0" tIns="0" rIns="0" bIns="0" rtlCol="0" anchor="t"/>
          <a:lstStyle/>
          <a:p>
            <a:pPr indent="0" marL="0">
              <a:lnSpc>
                <a:spcPts val="3150"/>
              </a:lnSpc>
              <a:buNone/>
            </a:pPr>
            <a:r>
              <a:rPr lang="en-US" sz="2550" b="1" dirty="0">
                <a:solidFill>
                  <a:srgbClr val="272525"/>
                </a:solidFill>
                <a:latin typeface="Petrona Bold" pitchFamily="34" charset="0"/>
                <a:ea typeface="Petrona Bold" pitchFamily="34" charset="-122"/>
                <a:cs typeface="Petrona Bold" pitchFamily="34" charset="-120"/>
              </a:rPr>
              <a:t>Feature Engineering</a:t>
            </a:r>
            <a:endParaRPr lang="en-US" sz="2550" dirty="0"/>
          </a:p>
        </p:txBody>
      </p:sp>
      <p:sp>
        <p:nvSpPr>
          <p:cNvPr id="11" name="Text 8"/>
          <p:cNvSpPr/>
          <p:nvPr/>
        </p:nvSpPr>
        <p:spPr>
          <a:xfrm>
            <a:off x="7152680" y="5669042"/>
            <a:ext cx="6613684" cy="1580198"/>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Generates new features from the raw data to improve model performance. For instance, TotalQuantity: The total number of items in each transaction. AveragePrice: The average price per item in each transaction.</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6617" y="675323"/>
            <a:ext cx="5851803" cy="731401"/>
          </a:xfrm>
          <a:prstGeom prst="rect">
            <a:avLst/>
          </a:prstGeom>
          <a:noFill/>
          <a:ln/>
        </p:spPr>
        <p:txBody>
          <a:bodyPr wrap="none" lIns="0" tIns="0" rIns="0" bIns="0" rtlCol="0" anchor="t"/>
          <a:lstStyle/>
          <a:p>
            <a:pPr indent="0" marL="0">
              <a:lnSpc>
                <a:spcPts val="5750"/>
              </a:lnSpc>
              <a:buNone/>
            </a:pPr>
            <a:r>
              <a:rPr lang="en-US" sz="4600" b="1" dirty="0">
                <a:solidFill>
                  <a:srgbClr val="000000"/>
                </a:solidFill>
                <a:latin typeface="Petrona Bold" pitchFamily="34" charset="0"/>
                <a:ea typeface="Petrona Bold" pitchFamily="34" charset="-122"/>
                <a:cs typeface="Petrona Bold" pitchFamily="34" charset="-120"/>
              </a:rPr>
              <a:t>Model Development</a:t>
            </a:r>
            <a:endParaRPr lang="en-US" sz="4600" dirty="0"/>
          </a:p>
        </p:txBody>
      </p:sp>
      <p:pic>
        <p:nvPicPr>
          <p:cNvPr id="4" name="Image 1" descr="preencoded.png">    </p:cNvPr>
          <p:cNvPicPr>
            <a:picLocks noChangeAspect="1"/>
          </p:cNvPicPr>
          <p:nvPr/>
        </p:nvPicPr>
        <p:blipFill>
          <a:blip r:embed="rId2"/>
          <a:stretch>
            <a:fillRect/>
          </a:stretch>
        </p:blipFill>
        <p:spPr>
          <a:xfrm>
            <a:off x="6266617" y="1741051"/>
            <a:ext cx="1114544" cy="2014895"/>
          </a:xfrm>
          <a:prstGeom prst="rect">
            <a:avLst/>
          </a:prstGeom>
        </p:spPr>
      </p:pic>
      <p:sp>
        <p:nvSpPr>
          <p:cNvPr id="5" name="Text 1"/>
          <p:cNvSpPr/>
          <p:nvPr/>
        </p:nvSpPr>
        <p:spPr>
          <a:xfrm>
            <a:off x="7715488" y="1963936"/>
            <a:ext cx="2925842" cy="365641"/>
          </a:xfrm>
          <a:prstGeom prst="rect">
            <a:avLst/>
          </a:prstGeom>
          <a:noFill/>
          <a:ln/>
        </p:spPr>
        <p:txBody>
          <a:bodyPr wrap="none" lIns="0" tIns="0" rIns="0" bIns="0" rtlCol="0" anchor="t"/>
          <a:lstStyle/>
          <a:p>
            <a:pPr algn="l" indent="0" marL="0">
              <a:lnSpc>
                <a:spcPts val="2850"/>
              </a:lnSpc>
              <a:buNone/>
            </a:pPr>
            <a:r>
              <a:rPr lang="en-US" sz="2300" b="1" dirty="0">
                <a:solidFill>
                  <a:srgbClr val="272525"/>
                </a:solidFill>
                <a:latin typeface="Petrona Bold" pitchFamily="34" charset="0"/>
                <a:ea typeface="Petrona Bold" pitchFamily="34" charset="-122"/>
                <a:cs typeface="Petrona Bold" pitchFamily="34" charset="-120"/>
              </a:rPr>
              <a:t>Model Selection</a:t>
            </a:r>
            <a:endParaRPr lang="en-US" sz="2300" dirty="0"/>
          </a:p>
        </p:txBody>
      </p:sp>
      <p:sp>
        <p:nvSpPr>
          <p:cNvPr id="6" name="Text 2"/>
          <p:cNvSpPr/>
          <p:nvPr/>
        </p:nvSpPr>
        <p:spPr>
          <a:xfrm>
            <a:off x="7715488" y="2463284"/>
            <a:ext cx="6134695" cy="1069777"/>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We selected a Random Forest Regressor for predicting customer order amounts due to its robustness in handling numerical and categorical data.</a:t>
            </a:r>
            <a:endParaRPr lang="en-US" sz="1750" dirty="0"/>
          </a:p>
        </p:txBody>
      </p:sp>
      <p:pic>
        <p:nvPicPr>
          <p:cNvPr id="7" name="Image 2" descr="preencoded.png">    </p:cNvPr>
          <p:cNvPicPr>
            <a:picLocks noChangeAspect="1"/>
          </p:cNvPicPr>
          <p:nvPr/>
        </p:nvPicPr>
        <p:blipFill>
          <a:blip r:embed="rId3"/>
          <a:stretch>
            <a:fillRect/>
          </a:stretch>
        </p:blipFill>
        <p:spPr>
          <a:xfrm>
            <a:off x="6266617" y="3755946"/>
            <a:ext cx="1114544" cy="2014895"/>
          </a:xfrm>
          <a:prstGeom prst="rect">
            <a:avLst/>
          </a:prstGeom>
        </p:spPr>
      </p:pic>
      <p:sp>
        <p:nvSpPr>
          <p:cNvPr id="8" name="Text 3"/>
          <p:cNvSpPr/>
          <p:nvPr/>
        </p:nvSpPr>
        <p:spPr>
          <a:xfrm>
            <a:off x="7715488" y="3978831"/>
            <a:ext cx="2925842" cy="365641"/>
          </a:xfrm>
          <a:prstGeom prst="rect">
            <a:avLst/>
          </a:prstGeom>
          <a:noFill/>
          <a:ln/>
        </p:spPr>
        <p:txBody>
          <a:bodyPr wrap="none" lIns="0" tIns="0" rIns="0" bIns="0" rtlCol="0" anchor="t"/>
          <a:lstStyle/>
          <a:p>
            <a:pPr algn="l" indent="0" marL="0">
              <a:lnSpc>
                <a:spcPts val="2850"/>
              </a:lnSpc>
              <a:buNone/>
            </a:pPr>
            <a:r>
              <a:rPr lang="en-US" sz="2300" b="1" dirty="0">
                <a:solidFill>
                  <a:srgbClr val="272525"/>
                </a:solidFill>
                <a:latin typeface="Petrona Bold" pitchFamily="34" charset="0"/>
                <a:ea typeface="Petrona Bold" pitchFamily="34" charset="-122"/>
                <a:cs typeface="Petrona Bold" pitchFamily="34" charset="-120"/>
              </a:rPr>
              <a:t>Model Training</a:t>
            </a:r>
            <a:endParaRPr lang="en-US" sz="2300" dirty="0"/>
          </a:p>
        </p:txBody>
      </p:sp>
      <p:sp>
        <p:nvSpPr>
          <p:cNvPr id="9" name="Text 4"/>
          <p:cNvSpPr/>
          <p:nvPr/>
        </p:nvSpPr>
        <p:spPr>
          <a:xfrm>
            <a:off x="7715488" y="4478179"/>
            <a:ext cx="6134695" cy="1069777"/>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The model is trained on the engineered features (TotalQuantity, AveragePrice) to predict total spending in each transaction.</a:t>
            </a:r>
            <a:endParaRPr lang="en-US" sz="1750" dirty="0"/>
          </a:p>
        </p:txBody>
      </p:sp>
      <p:pic>
        <p:nvPicPr>
          <p:cNvPr id="10" name="Image 3" descr="preencoded.png">    </p:cNvPr>
          <p:cNvPicPr>
            <a:picLocks noChangeAspect="1"/>
          </p:cNvPicPr>
          <p:nvPr/>
        </p:nvPicPr>
        <p:blipFill>
          <a:blip r:embed="rId4"/>
          <a:stretch>
            <a:fillRect/>
          </a:stretch>
        </p:blipFill>
        <p:spPr>
          <a:xfrm>
            <a:off x="6266617" y="5770840"/>
            <a:ext cx="1114544" cy="1783318"/>
          </a:xfrm>
          <a:prstGeom prst="rect">
            <a:avLst/>
          </a:prstGeom>
        </p:spPr>
      </p:pic>
      <p:sp>
        <p:nvSpPr>
          <p:cNvPr id="11" name="Text 5"/>
          <p:cNvSpPr/>
          <p:nvPr/>
        </p:nvSpPr>
        <p:spPr>
          <a:xfrm>
            <a:off x="7715488" y="5993725"/>
            <a:ext cx="2925842" cy="365641"/>
          </a:xfrm>
          <a:prstGeom prst="rect">
            <a:avLst/>
          </a:prstGeom>
          <a:noFill/>
          <a:ln/>
        </p:spPr>
        <p:txBody>
          <a:bodyPr wrap="none" lIns="0" tIns="0" rIns="0" bIns="0" rtlCol="0" anchor="t"/>
          <a:lstStyle/>
          <a:p>
            <a:pPr algn="l" indent="0" marL="0">
              <a:lnSpc>
                <a:spcPts val="2850"/>
              </a:lnSpc>
              <a:buNone/>
            </a:pPr>
            <a:r>
              <a:rPr lang="en-US" sz="2300" b="1" dirty="0">
                <a:solidFill>
                  <a:srgbClr val="272525"/>
                </a:solidFill>
                <a:latin typeface="Petrona Bold" pitchFamily="34" charset="0"/>
                <a:ea typeface="Petrona Bold" pitchFamily="34" charset="-122"/>
                <a:cs typeface="Petrona Bold" pitchFamily="34" charset="-120"/>
              </a:rPr>
              <a:t>Model Evaluation</a:t>
            </a:r>
            <a:endParaRPr lang="en-US" sz="2300" dirty="0"/>
          </a:p>
        </p:txBody>
      </p:sp>
      <p:sp>
        <p:nvSpPr>
          <p:cNvPr id="12" name="Text 6"/>
          <p:cNvSpPr/>
          <p:nvPr/>
        </p:nvSpPr>
        <p:spPr>
          <a:xfrm>
            <a:off x="7715488" y="6493073"/>
            <a:ext cx="6134695" cy="713184"/>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The model is evaluated using Mean Squared Error (MSE) to measure its performance on the test data.</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8438" y="849392"/>
            <a:ext cx="6288643" cy="786051"/>
          </a:xfrm>
          <a:prstGeom prst="rect">
            <a:avLst/>
          </a:prstGeom>
          <a:noFill/>
          <a:ln/>
        </p:spPr>
        <p:txBody>
          <a:bodyPr wrap="none" lIns="0" tIns="0" rIns="0" bIns="0" rtlCol="0" anchor="t"/>
          <a:lstStyle/>
          <a:p>
            <a:pPr indent="0" marL="0">
              <a:lnSpc>
                <a:spcPts val="6150"/>
              </a:lnSpc>
              <a:buNone/>
            </a:pPr>
            <a:r>
              <a:rPr lang="en-US" sz="4950" b="1" dirty="0">
                <a:solidFill>
                  <a:srgbClr val="000000"/>
                </a:solidFill>
                <a:latin typeface="Petrona Bold" pitchFamily="34" charset="0"/>
                <a:ea typeface="Petrona Bold" pitchFamily="34" charset="-122"/>
                <a:cs typeface="Petrona Bold" pitchFamily="34" charset="-120"/>
              </a:rPr>
              <a:t>API Development</a:t>
            </a:r>
            <a:endParaRPr lang="en-US" sz="4950" dirty="0"/>
          </a:p>
        </p:txBody>
      </p:sp>
      <p:pic>
        <p:nvPicPr>
          <p:cNvPr id="4" name="Image 1" descr="preencoded.png">    </p:cNvPr>
          <p:cNvPicPr>
            <a:picLocks noChangeAspect="1"/>
          </p:cNvPicPr>
          <p:nvPr/>
        </p:nvPicPr>
        <p:blipFill>
          <a:blip r:embed="rId2"/>
          <a:stretch>
            <a:fillRect/>
          </a:stretch>
        </p:blipFill>
        <p:spPr>
          <a:xfrm>
            <a:off x="838438" y="1994773"/>
            <a:ext cx="598884" cy="598884"/>
          </a:xfrm>
          <a:prstGeom prst="rect">
            <a:avLst/>
          </a:prstGeom>
        </p:spPr>
      </p:pic>
      <p:sp>
        <p:nvSpPr>
          <p:cNvPr id="5" name="Text 1"/>
          <p:cNvSpPr/>
          <p:nvPr/>
        </p:nvSpPr>
        <p:spPr>
          <a:xfrm>
            <a:off x="838438" y="2833211"/>
            <a:ext cx="3144322" cy="393025"/>
          </a:xfrm>
          <a:prstGeom prst="rect">
            <a:avLst/>
          </a:prstGeom>
          <a:noFill/>
          <a:ln/>
        </p:spPr>
        <p:txBody>
          <a:bodyPr wrap="none" lIns="0" tIns="0" rIns="0" bIns="0" rtlCol="0" anchor="t"/>
          <a:lstStyle/>
          <a:p>
            <a:pPr algn="l"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API Design</a:t>
            </a:r>
            <a:endParaRPr lang="en-US" sz="2450" dirty="0"/>
          </a:p>
        </p:txBody>
      </p:sp>
      <p:sp>
        <p:nvSpPr>
          <p:cNvPr id="6" name="Text 2"/>
          <p:cNvSpPr/>
          <p:nvPr/>
        </p:nvSpPr>
        <p:spPr>
          <a:xfrm>
            <a:off x="838438" y="3369945"/>
            <a:ext cx="7467124" cy="1149787"/>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Inter" pitchFamily="34" charset="0"/>
                <a:ea typeface="Inter" pitchFamily="34" charset="-122"/>
                <a:cs typeface="Inter" pitchFamily="34" charset="-120"/>
              </a:rPr>
              <a:t>A Flask API is built to expose the model for real-time predictions. Users can send a JSON request containing the feature data, and the API will return the predicted order amount.</a:t>
            </a:r>
            <a:endParaRPr lang="en-US" sz="1850" dirty="0"/>
          </a:p>
        </p:txBody>
      </p:sp>
      <p:pic>
        <p:nvPicPr>
          <p:cNvPr id="7" name="Image 2" descr="preencoded.png">    </p:cNvPr>
          <p:cNvPicPr>
            <a:picLocks noChangeAspect="1"/>
          </p:cNvPicPr>
          <p:nvPr/>
        </p:nvPicPr>
        <p:blipFill>
          <a:blip r:embed="rId3"/>
          <a:stretch>
            <a:fillRect/>
          </a:stretch>
        </p:blipFill>
        <p:spPr>
          <a:xfrm>
            <a:off x="838438" y="5238393"/>
            <a:ext cx="598884" cy="598884"/>
          </a:xfrm>
          <a:prstGeom prst="rect">
            <a:avLst/>
          </a:prstGeom>
        </p:spPr>
      </p:pic>
      <p:sp>
        <p:nvSpPr>
          <p:cNvPr id="8" name="Text 3"/>
          <p:cNvSpPr/>
          <p:nvPr/>
        </p:nvSpPr>
        <p:spPr>
          <a:xfrm>
            <a:off x="838438" y="6076831"/>
            <a:ext cx="3144322" cy="393025"/>
          </a:xfrm>
          <a:prstGeom prst="rect">
            <a:avLst/>
          </a:prstGeom>
          <a:noFill/>
          <a:ln/>
        </p:spPr>
        <p:txBody>
          <a:bodyPr wrap="none" lIns="0" tIns="0" rIns="0" bIns="0" rtlCol="0" anchor="t"/>
          <a:lstStyle/>
          <a:p>
            <a:pPr algn="l"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API Endpoint</a:t>
            </a:r>
            <a:endParaRPr lang="en-US" sz="2450" dirty="0"/>
          </a:p>
        </p:txBody>
      </p:sp>
      <p:sp>
        <p:nvSpPr>
          <p:cNvPr id="9" name="Text 4"/>
          <p:cNvSpPr/>
          <p:nvPr/>
        </p:nvSpPr>
        <p:spPr>
          <a:xfrm>
            <a:off x="838438" y="6613565"/>
            <a:ext cx="7467124" cy="766524"/>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Inter" pitchFamily="34" charset="0"/>
                <a:ea typeface="Inter" pitchFamily="34" charset="-122"/>
                <a:cs typeface="Inter" pitchFamily="34" charset="-120"/>
              </a:rPr>
              <a:t>Endpoint: /predict_order Method: POST Input: JSON payload with features. Output: Predicted order amount.</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2024-09-28T13:12:20Z</dcterms:created>
  <dcterms:modified xsi:type="dcterms:W3CDTF">2024-09-28T13:12:20Z</dcterms:modified>
</cp:coreProperties>
</file>